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notesSlides/notesSlide3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7" r:id="rId2"/>
    <p:sldId id="275" r:id="rId3"/>
    <p:sldId id="281" r:id="rId4"/>
    <p:sldId id="288" r:id="rId5"/>
    <p:sldId id="291" r:id="rId6"/>
    <p:sldId id="292" r:id="rId7"/>
    <p:sldId id="293" r:id="rId8"/>
    <p:sldId id="272" r:id="rId9"/>
    <p:sldId id="294" r:id="rId10"/>
    <p:sldId id="295" r:id="rId11"/>
    <p:sldId id="289" r:id="rId12"/>
    <p:sldId id="297" r:id="rId13"/>
    <p:sldId id="263" r:id="rId14"/>
  </p:sldIdLst>
  <p:sldSz cx="9144000" cy="6858000" type="screen4x3"/>
  <p:notesSz cx="6797675" cy="9926638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32"/>
  </p:normalViewPr>
  <p:slideViewPr>
    <p:cSldViewPr snapToGrid="0">
      <p:cViewPr varScale="1">
        <p:scale>
          <a:sx n="82" d="100"/>
          <a:sy n="82" d="100"/>
        </p:scale>
        <p:origin x="1474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l-PL" sz="1400" b="1"/>
              <a:t>SKARGI 2010-2021</a:t>
            </a:r>
            <a:endParaRPr lang="en-US" sz="1400" b="1"/>
          </a:p>
        </c:rich>
      </c:tx>
      <c:layout>
        <c:manualLayout>
          <c:xMode val="edge"/>
          <c:yMode val="edge"/>
          <c:x val="0.39487510936132986"/>
          <c:y val="7.40740740740740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11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2A77-4F45-B852-CE2837721DDF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linear"/>
            <c:dispRSqr val="0"/>
            <c:dispEq val="0"/>
          </c:trendline>
          <c:cat>
            <c:numRef>
              <c:f>Arkusz1!$B$4:$M$4</c:f>
              <c:numCache>
                <c:formatCode>General</c:formatCode>
                <c:ptCount val="12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</c:numCache>
            </c:numRef>
          </c:cat>
          <c:val>
            <c:numRef>
              <c:f>Arkusz1!$B$5:$M$5</c:f>
              <c:numCache>
                <c:formatCode>General</c:formatCode>
                <c:ptCount val="12"/>
                <c:pt idx="0">
                  <c:v>45</c:v>
                </c:pt>
                <c:pt idx="1">
                  <c:v>18</c:v>
                </c:pt>
                <c:pt idx="2">
                  <c:v>25</c:v>
                </c:pt>
                <c:pt idx="3">
                  <c:v>27</c:v>
                </c:pt>
                <c:pt idx="4">
                  <c:v>32</c:v>
                </c:pt>
                <c:pt idx="5">
                  <c:v>18</c:v>
                </c:pt>
                <c:pt idx="6">
                  <c:v>15</c:v>
                </c:pt>
                <c:pt idx="7">
                  <c:v>28</c:v>
                </c:pt>
                <c:pt idx="8">
                  <c:v>16</c:v>
                </c:pt>
                <c:pt idx="9">
                  <c:v>20</c:v>
                </c:pt>
                <c:pt idx="10">
                  <c:v>19</c:v>
                </c:pt>
                <c:pt idx="11">
                  <c:v>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A77-4F45-B852-CE2837721DD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05853696"/>
        <c:axId val="405855656"/>
      </c:barChart>
      <c:catAx>
        <c:axId val="4058536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405855656"/>
        <c:crosses val="autoZero"/>
        <c:auto val="1"/>
        <c:lblAlgn val="ctr"/>
        <c:lblOffset val="100"/>
        <c:noMultiLvlLbl val="0"/>
      </c:catAx>
      <c:valAx>
        <c:axId val="4058556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4058536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CB1D-4743-A2A1-871286BE09F5}"/>
              </c:ext>
            </c:extLst>
          </c:dPt>
          <c:dPt>
            <c:idx val="2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CB1D-4743-A2A1-871286BE09F5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CB1D-4743-A2A1-871286BE09F5}"/>
              </c:ext>
            </c:extLst>
          </c:dPt>
          <c:dPt>
            <c:idx val="4"/>
            <c:invertIfNegative val="0"/>
            <c:bubble3D val="0"/>
            <c:spPr>
              <a:solidFill>
                <a:srgbClr val="00B0F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CB1D-4743-A2A1-871286BE09F5}"/>
              </c:ext>
            </c:extLst>
          </c:dPt>
          <c:dPt>
            <c:idx val="5"/>
            <c:invertIfNegative val="0"/>
            <c:bubble3D val="0"/>
            <c:spPr>
              <a:solidFill>
                <a:schemeClr val="bg1">
                  <a:lumMod val="6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CB1D-4743-A2A1-871286BE09F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Arkusz4!$A$3:$A$6</c:f>
              <c:strCache>
                <c:ptCount val="4"/>
                <c:pt idx="0">
                  <c:v> NARUSZENIA PRAW PACJENTA</c:v>
                </c:pt>
                <c:pt idx="1">
                  <c:v>UDZIELANIA ŚWIADCZEŃ W RAMACH AMBULATORYJNEJ OPIEKI SPECJALISTYCZNEJ</c:v>
                </c:pt>
                <c:pt idx="2">
                  <c:v>INNE </c:v>
                </c:pt>
                <c:pt idx="3">
                  <c:v> DIAGNOSTYKI I LECZENIA W ODDZIAŁACH SZPITALNYCH</c:v>
                </c:pt>
              </c:strCache>
            </c:strRef>
          </c:cat>
          <c:val>
            <c:numRef>
              <c:f>Arkusz4!$B$3:$B$6</c:f>
              <c:numCache>
                <c:formatCode>General</c:formatCode>
                <c:ptCount val="4"/>
                <c:pt idx="0">
                  <c:v>2</c:v>
                </c:pt>
                <c:pt idx="1">
                  <c:v>6</c:v>
                </c:pt>
                <c:pt idx="2">
                  <c:v>6</c:v>
                </c:pt>
                <c:pt idx="3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CB1D-4743-A2A1-871286BE09F5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470931240"/>
        <c:axId val="470930064"/>
      </c:barChart>
      <c:catAx>
        <c:axId val="47093124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470930064"/>
        <c:crosses val="autoZero"/>
        <c:auto val="1"/>
        <c:lblAlgn val="ctr"/>
        <c:lblOffset val="100"/>
        <c:noMultiLvlLbl val="0"/>
      </c:catAx>
      <c:valAx>
        <c:axId val="47093006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4709312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11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2E9D-49BF-9358-4F46D4C86543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Arkusz3!$A$2:$A$13</c:f>
              <c:numCache>
                <c:formatCode>General</c:formatCode>
                <c:ptCount val="12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</c:numCache>
            </c:numRef>
          </c:cat>
          <c:val>
            <c:numRef>
              <c:f>Arkusz3!$B$2:$B$13</c:f>
              <c:numCache>
                <c:formatCode>#,##0</c:formatCode>
                <c:ptCount val="12"/>
                <c:pt idx="0">
                  <c:v>143935</c:v>
                </c:pt>
                <c:pt idx="1">
                  <c:v>154332</c:v>
                </c:pt>
                <c:pt idx="2">
                  <c:v>159470</c:v>
                </c:pt>
                <c:pt idx="3">
                  <c:v>164241</c:v>
                </c:pt>
                <c:pt idx="4">
                  <c:v>166312</c:v>
                </c:pt>
                <c:pt idx="5">
                  <c:v>166707</c:v>
                </c:pt>
                <c:pt idx="6">
                  <c:v>168389</c:v>
                </c:pt>
                <c:pt idx="7">
                  <c:v>170397</c:v>
                </c:pt>
                <c:pt idx="8">
                  <c:v>175191</c:v>
                </c:pt>
                <c:pt idx="9">
                  <c:v>177717</c:v>
                </c:pt>
                <c:pt idx="10">
                  <c:v>143362</c:v>
                </c:pt>
                <c:pt idx="11">
                  <c:v>169728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E9D-49BF-9358-4F46D4C86543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axId val="405856440"/>
        <c:axId val="405849776"/>
      </c:barChart>
      <c:catAx>
        <c:axId val="40585644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405849776"/>
        <c:crosses val="autoZero"/>
        <c:auto val="1"/>
        <c:lblAlgn val="ctr"/>
        <c:lblOffset val="100"/>
        <c:noMultiLvlLbl val="0"/>
      </c:catAx>
      <c:valAx>
        <c:axId val="40584977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4058564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11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8629-46A7-833D-25D4C326E5E2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Arkusz1!$O$36:$O$47</c:f>
              <c:numCache>
                <c:formatCode>General</c:formatCode>
                <c:ptCount val="12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</c:numCache>
            </c:numRef>
          </c:cat>
          <c:val>
            <c:numRef>
              <c:f>Arkusz1!$P$36:$P$47</c:f>
              <c:numCache>
                <c:formatCode>0.000%</c:formatCode>
                <c:ptCount val="12"/>
                <c:pt idx="0">
                  <c:v>3.1E-4</c:v>
                </c:pt>
                <c:pt idx="1">
                  <c:v>1.2E-4</c:v>
                </c:pt>
                <c:pt idx="2">
                  <c:v>1.6000000000000001E-4</c:v>
                </c:pt>
                <c:pt idx="3">
                  <c:v>1.6000000000000001E-4</c:v>
                </c:pt>
                <c:pt idx="4">
                  <c:v>1.9000000000000001E-4</c:v>
                </c:pt>
                <c:pt idx="5">
                  <c:v>1.1E-4</c:v>
                </c:pt>
                <c:pt idx="6">
                  <c:v>9.0000000000000006E-5</c:v>
                </c:pt>
                <c:pt idx="7">
                  <c:v>1.6000000000000001E-4</c:v>
                </c:pt>
                <c:pt idx="8">
                  <c:v>9.0000000000000006E-5</c:v>
                </c:pt>
                <c:pt idx="9">
                  <c:v>1.1E-4</c:v>
                </c:pt>
                <c:pt idx="10">
                  <c:v>1.2999999999999999E-4</c:v>
                </c:pt>
                <c:pt idx="11">
                  <c:v>1.2999999999999999E-4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629-46A7-833D-25D4C326E5E2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280667920"/>
        <c:axId val="280671448"/>
      </c:barChart>
      <c:catAx>
        <c:axId val="28066792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280671448"/>
        <c:crosses val="autoZero"/>
        <c:auto val="1"/>
        <c:lblAlgn val="ctr"/>
        <c:lblOffset val="100"/>
        <c:noMultiLvlLbl val="0"/>
      </c:catAx>
      <c:valAx>
        <c:axId val="28067144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2806679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549A6C-9437-4F88-89F8-9ED389934C51}" type="datetimeFigureOut">
              <a:rPr lang="pl-PL" smtClean="0"/>
              <a:t>07.02.2022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768" y="4777195"/>
            <a:ext cx="5438140" cy="39086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99E24C-AC34-47D1-99B7-6657E01EAAF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219924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99E24C-AC34-47D1-99B7-6657E01EAAF5}" type="slidenum">
              <a:rPr lang="pl-PL" smtClean="0"/>
              <a:t>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794073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99E24C-AC34-47D1-99B7-6657E01EAAF5}" type="slidenum">
              <a:rPr lang="pl-PL" smtClean="0"/>
              <a:t>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411039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99E24C-AC34-47D1-99B7-6657E01EAAF5}" type="slidenum">
              <a:rPr lang="pl-PL" smtClean="0"/>
              <a:t>11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586307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3E07A-2500-4596-85E5-73C423EBDE48}" type="datetimeFigureOut">
              <a:rPr lang="pl-PL" smtClean="0"/>
              <a:t>07.02.2022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2F98B-654B-4B7C-A976-16F52DFDFD8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71513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3E07A-2500-4596-85E5-73C423EBDE48}" type="datetimeFigureOut">
              <a:rPr lang="pl-PL" smtClean="0"/>
              <a:t>07.02.2022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2F98B-654B-4B7C-A976-16F52DFDFD8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236869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3E07A-2500-4596-85E5-73C423EBDE48}" type="datetimeFigureOut">
              <a:rPr lang="pl-PL" smtClean="0"/>
              <a:t>07.02.2022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2F98B-654B-4B7C-A976-16F52DFDFD8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017348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3E07A-2500-4596-85E5-73C423EBDE48}" type="datetimeFigureOut">
              <a:rPr lang="pl-PL" smtClean="0"/>
              <a:t>07.02.2022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2F98B-654B-4B7C-A976-16F52DFDFD8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801779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3E07A-2500-4596-85E5-73C423EBDE48}" type="datetimeFigureOut">
              <a:rPr lang="pl-PL" smtClean="0"/>
              <a:t>07.02.2022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2F98B-654B-4B7C-A976-16F52DFDFD8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7688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3E07A-2500-4596-85E5-73C423EBDE48}" type="datetimeFigureOut">
              <a:rPr lang="pl-PL" smtClean="0"/>
              <a:t>07.02.2022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2F98B-654B-4B7C-A976-16F52DFDFD8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715546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3E07A-2500-4596-85E5-73C423EBDE48}" type="datetimeFigureOut">
              <a:rPr lang="pl-PL" smtClean="0"/>
              <a:t>07.02.2022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2F98B-654B-4B7C-A976-16F52DFDFD8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275718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3E07A-2500-4596-85E5-73C423EBDE48}" type="datetimeFigureOut">
              <a:rPr lang="pl-PL" smtClean="0"/>
              <a:t>07.02.2022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2F98B-654B-4B7C-A976-16F52DFDFD8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987817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3E07A-2500-4596-85E5-73C423EBDE48}" type="datetimeFigureOut">
              <a:rPr lang="pl-PL" smtClean="0"/>
              <a:t>07.02.2022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2F98B-654B-4B7C-A976-16F52DFDFD8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207122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3E07A-2500-4596-85E5-73C423EBDE48}" type="datetimeFigureOut">
              <a:rPr lang="pl-PL" smtClean="0"/>
              <a:t>07.02.2022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2F98B-654B-4B7C-A976-16F52DFDFD8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772225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3E07A-2500-4596-85E5-73C423EBDE48}" type="datetimeFigureOut">
              <a:rPr lang="pl-PL" smtClean="0"/>
              <a:t>07.02.2022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2F98B-654B-4B7C-A976-16F52DFDFD8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604228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83E07A-2500-4596-85E5-73C423EBDE48}" type="datetimeFigureOut">
              <a:rPr lang="pl-PL" smtClean="0"/>
              <a:t>07.02.2022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22F98B-654B-4B7C-A976-16F52DFDFD8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723652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ole tekstowe 5"/>
          <p:cNvSpPr txBox="1"/>
          <p:nvPr/>
        </p:nvSpPr>
        <p:spPr>
          <a:xfrm>
            <a:off x="2863273" y="96981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pl-PL" dirty="0"/>
          </a:p>
        </p:txBody>
      </p:sp>
      <p:sp>
        <p:nvSpPr>
          <p:cNvPr id="7" name="Prostokąt 6"/>
          <p:cNvSpPr/>
          <p:nvPr/>
        </p:nvSpPr>
        <p:spPr>
          <a:xfrm>
            <a:off x="572656" y="2702566"/>
            <a:ext cx="7945582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l-PL" sz="2800" b="1" i="1" dirty="0">
                <a:solidFill>
                  <a:schemeClr val="accent1">
                    <a:lumMod val="50000"/>
                  </a:schemeClr>
                </a:solidFill>
                <a:ea typeface="+mj-ea"/>
                <a:cs typeface="+mj-cs"/>
              </a:rPr>
              <a:t>SKARGI ODNOTOWANE </a:t>
            </a:r>
          </a:p>
          <a:p>
            <a:pPr algn="ctr">
              <a:lnSpc>
                <a:spcPct val="150000"/>
              </a:lnSpc>
            </a:pPr>
            <a:r>
              <a:rPr lang="pl-PL" sz="2800" b="1" i="1" dirty="0">
                <a:solidFill>
                  <a:schemeClr val="accent1">
                    <a:lumMod val="50000"/>
                  </a:schemeClr>
                </a:solidFill>
                <a:ea typeface="+mj-ea"/>
                <a:cs typeface="+mj-cs"/>
              </a:rPr>
              <a:t>W ZESPOLE ZAKŁADÓW OPIEKI ZDROWOTNEJ </a:t>
            </a:r>
          </a:p>
          <a:p>
            <a:pPr algn="ctr">
              <a:lnSpc>
                <a:spcPct val="150000"/>
              </a:lnSpc>
            </a:pPr>
            <a:r>
              <a:rPr lang="pl-PL" sz="2800" b="1" i="1" dirty="0">
                <a:solidFill>
                  <a:schemeClr val="accent1">
                    <a:lumMod val="50000"/>
                  </a:schemeClr>
                </a:solidFill>
                <a:ea typeface="+mj-ea"/>
                <a:cs typeface="+mj-cs"/>
              </a:rPr>
              <a:t>W CIESZYNIE W 2021 R.</a:t>
            </a:r>
          </a:p>
        </p:txBody>
      </p:sp>
    </p:spTree>
    <p:extLst>
      <p:ext uri="{BB962C8B-B14F-4D97-AF65-F5344CB8AC3E}">
        <p14:creationId xmlns:p14="http://schemas.microsoft.com/office/powerpoint/2010/main" val="505782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66950" y="365126"/>
            <a:ext cx="6248400" cy="806449"/>
          </a:xfrm>
        </p:spPr>
        <p:txBody>
          <a:bodyPr>
            <a:normAutofit fontScale="90000"/>
          </a:bodyPr>
          <a:lstStyle/>
          <a:p>
            <a:pPr algn="ctr"/>
            <a:r>
              <a:rPr lang="pl-PL" sz="1800" b="1" dirty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Calibri" panose="020F0502020204030204"/>
              </a:rPr>
              <a:t>suma </a:t>
            </a:r>
            <a:br>
              <a:rPr lang="pl-PL" sz="1800" b="1" dirty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Calibri" panose="020F0502020204030204"/>
              </a:rPr>
            </a:br>
            <a:r>
              <a:rPr lang="pl-PL" sz="1800" b="1" dirty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Calibri" panose="020F0502020204030204"/>
              </a:rPr>
              <a:t>(leczonych pacjentów -  szpital, SOR, </a:t>
            </a:r>
            <a:r>
              <a:rPr lang="pl-PL" sz="1800" b="1" dirty="0" err="1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Calibri" panose="020F0502020204030204"/>
              </a:rPr>
              <a:t>NiŚOZ</a:t>
            </a:r>
            <a:r>
              <a:rPr lang="pl-PL" sz="1800" b="1" dirty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Calibri" panose="020F0502020204030204"/>
              </a:rPr>
              <a:t> </a:t>
            </a:r>
            <a:br>
              <a:rPr lang="pl-PL" sz="1800" b="1" dirty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Calibri" panose="020F0502020204030204"/>
              </a:rPr>
            </a:br>
            <a:r>
              <a:rPr lang="pl-PL" sz="1800" b="1" dirty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Calibri" panose="020F0502020204030204"/>
              </a:rPr>
              <a:t>oraz liczba porad w AOS)</a:t>
            </a:r>
            <a:endParaRPr lang="pl-PL" dirty="0"/>
          </a:p>
        </p:txBody>
      </p:sp>
      <p:graphicFrame>
        <p:nvGraphicFramePr>
          <p:cNvPr id="7" name="Wykres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45483338"/>
              </p:ext>
            </p:extLst>
          </p:nvPr>
        </p:nvGraphicFramePr>
        <p:xfrm>
          <a:off x="1057275" y="2036399"/>
          <a:ext cx="7077075" cy="4164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820372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124075" y="431802"/>
            <a:ext cx="6863715" cy="873124"/>
          </a:xfrm>
        </p:spPr>
        <p:txBody>
          <a:bodyPr>
            <a:noAutofit/>
          </a:bodyPr>
          <a:lstStyle/>
          <a:p>
            <a:pPr algn="ctr"/>
            <a:r>
              <a:rPr lang="pl-PL" sz="24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(%skarg w odniesieniu do sumy leczonych pacjentów - szpital, SOR, </a:t>
            </a:r>
            <a:r>
              <a:rPr lang="pl-PL" sz="2400" dirty="0" err="1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NiŚOZ</a:t>
            </a:r>
            <a:r>
              <a:rPr lang="pl-PL" sz="24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liczba porad w AOS)</a:t>
            </a:r>
            <a:endParaRPr lang="pl-PL" sz="2400" dirty="0"/>
          </a:p>
        </p:txBody>
      </p:sp>
      <p:graphicFrame>
        <p:nvGraphicFramePr>
          <p:cNvPr id="5" name="Symbol zastępczy zawartości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65402131"/>
              </p:ext>
            </p:extLst>
          </p:nvPr>
        </p:nvGraphicFramePr>
        <p:xfrm>
          <a:off x="628650" y="1825625"/>
          <a:ext cx="78867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6536278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>
          <a:xfrm>
            <a:off x="1682750" y="219076"/>
            <a:ext cx="7165975" cy="1200150"/>
          </a:xfrm>
        </p:spPr>
        <p:txBody>
          <a:bodyPr>
            <a:normAutofit fontScale="90000"/>
          </a:bodyPr>
          <a:lstStyle/>
          <a:p>
            <a:pPr marL="228600" lvl="0" indent="-228600" algn="ctr">
              <a:spcBef>
                <a:spcPts val="1000"/>
              </a:spcBef>
            </a:pPr>
            <a:br>
              <a:rPr lang="pl-PL" sz="2400" b="1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</a:br>
            <a:r>
              <a:rPr lang="pl-PL" sz="1800" b="1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WYNIKI Z PRZEPROWADZONYCH W ZZOZ W CIESZYNIE </a:t>
            </a:r>
            <a:br>
              <a:rPr lang="pl-PL" sz="1800" b="1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</a:br>
            <a:r>
              <a:rPr lang="pl-PL" sz="1800" b="1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BADAŃ ANKIETOWYCH SATYSFAKCJI PACJENTÓW</a:t>
            </a:r>
            <a:br>
              <a:rPr lang="pl-PL" sz="1800" b="1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</a:br>
            <a:r>
              <a:rPr lang="pl-PL" sz="1800" b="1" dirty="0">
                <a:solidFill>
                  <a:prstClr val="black"/>
                </a:solidFill>
                <a:latin typeface="Calibri" panose="020F0502020204030204"/>
              </a:rPr>
              <a:t>W LATACH 2019 – 2021</a:t>
            </a:r>
            <a:br>
              <a:rPr lang="pl-PL" sz="18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</a:br>
            <a:endParaRPr lang="pl-PL" sz="1800" dirty="0"/>
          </a:p>
        </p:txBody>
      </p:sp>
      <p:sp>
        <p:nvSpPr>
          <p:cNvPr id="5" name="Symbol zastępczy zawartości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l-PL" dirty="0"/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890636"/>
              </p:ext>
            </p:extLst>
          </p:nvPr>
        </p:nvGraphicFramePr>
        <p:xfrm>
          <a:off x="409575" y="1523997"/>
          <a:ext cx="8105775" cy="4652968"/>
        </p:xfrm>
        <a:graphic>
          <a:graphicData uri="http://schemas.openxmlformats.org/drawingml/2006/table">
            <a:tbl>
              <a:tblPr/>
              <a:tblGrid>
                <a:gridCol w="46386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966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744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6529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600" b="1" kern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Ocenione aspekty opieki</a:t>
                      </a:r>
                      <a:endParaRPr lang="pl-PL" sz="1600" kern="5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600" b="1" kern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2019</a:t>
                      </a:r>
                      <a:endParaRPr lang="pl-PL" sz="1600" kern="5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600" b="1" kern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2020</a:t>
                      </a:r>
                      <a:endParaRPr lang="pl-PL" sz="1600" kern="5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600" b="1" ker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2021</a:t>
                      </a:r>
                      <a:endParaRPr lang="pl-PL" sz="1600" kern="5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6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529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l-PL" sz="1600" b="1" kern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Przyjęcie do szpitala</a:t>
                      </a:r>
                      <a:endParaRPr lang="pl-PL" sz="1600" kern="5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600" kern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87,3%</a:t>
                      </a:r>
                      <a:endParaRPr lang="pl-PL" sz="1600" kern="5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600" ker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90,7%</a:t>
                      </a:r>
                      <a:endParaRPr lang="pl-PL" sz="1600" kern="5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600" ker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87,3%</a:t>
                      </a:r>
                      <a:endParaRPr lang="pl-PL" sz="1600" kern="5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6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529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l-PL" sz="1600" b="1" kern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Pobyt w oddziale szpitalnym</a:t>
                      </a:r>
                      <a:endParaRPr lang="pl-PL" sz="1600" kern="5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600" kern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87,2%</a:t>
                      </a:r>
                      <a:endParaRPr lang="pl-PL" sz="1600" kern="5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600" ker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83,5%</a:t>
                      </a:r>
                      <a:endParaRPr lang="pl-PL" sz="1600" kern="5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600" ker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80,0%</a:t>
                      </a:r>
                      <a:endParaRPr lang="pl-PL" sz="1600" kern="5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6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529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l-PL" sz="1600" b="1" kern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Dieta i posiłki</a:t>
                      </a:r>
                      <a:endParaRPr lang="pl-PL" sz="1600" kern="5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600" kern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63,0%</a:t>
                      </a:r>
                      <a:endParaRPr lang="pl-PL" sz="1600" kern="5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600" kern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75,0%</a:t>
                      </a:r>
                      <a:endParaRPr lang="pl-PL" sz="1600" kern="5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600" ker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77,0%</a:t>
                      </a:r>
                      <a:endParaRPr lang="pl-PL" sz="1600" kern="5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6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529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l-PL" sz="1600" b="1" kern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Opieka lekarska</a:t>
                      </a:r>
                      <a:endParaRPr lang="pl-PL" sz="1600" kern="5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600" kern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89,7%</a:t>
                      </a:r>
                      <a:endParaRPr lang="pl-PL" sz="1600" kern="5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600" kern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92,7%</a:t>
                      </a:r>
                      <a:endParaRPr lang="pl-PL" sz="1600" kern="5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600" ker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89,7%</a:t>
                      </a:r>
                      <a:endParaRPr lang="pl-PL" sz="1600" kern="5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6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529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l-PL" sz="1600" b="1" kern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Opieka pielęgniarsko - położnicza</a:t>
                      </a:r>
                      <a:endParaRPr lang="pl-PL" sz="1600" kern="5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600" kern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94,7%</a:t>
                      </a:r>
                      <a:endParaRPr lang="pl-PL" sz="1600" kern="5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600" kern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96,0%</a:t>
                      </a:r>
                      <a:endParaRPr lang="pl-PL" sz="1600" kern="5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600" ker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95,8%</a:t>
                      </a:r>
                      <a:endParaRPr lang="pl-PL" sz="1600" kern="5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6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529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l-PL" sz="1600" b="1" kern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Badania diagnostyczne</a:t>
                      </a:r>
                      <a:endParaRPr lang="pl-PL" sz="1600" kern="5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600" kern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87,3%</a:t>
                      </a:r>
                      <a:endParaRPr lang="pl-PL" sz="1600" kern="5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600" kern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86,2%</a:t>
                      </a:r>
                      <a:endParaRPr lang="pl-PL" sz="1600" kern="5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600" ker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83,2%</a:t>
                      </a:r>
                      <a:endParaRPr lang="pl-PL" sz="1600" kern="5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6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529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l-PL" sz="1600" b="1" kern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Pobyt w szpitalu</a:t>
                      </a:r>
                      <a:endParaRPr lang="pl-PL" sz="1600" kern="5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600" kern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90,0%</a:t>
                      </a:r>
                      <a:endParaRPr lang="pl-PL" sz="1600" kern="5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600" kern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93,0%</a:t>
                      </a:r>
                      <a:endParaRPr lang="pl-PL" sz="1600" kern="5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600" ker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93,0%</a:t>
                      </a:r>
                      <a:endParaRPr lang="pl-PL" sz="1600" kern="5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6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93059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l-PL" sz="1600" b="1" kern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Ankietowani, którzy poleciliby szpital innym pacjentom</a:t>
                      </a:r>
                      <a:endParaRPr lang="pl-PL" sz="1600" kern="5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600" kern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90,0%</a:t>
                      </a:r>
                      <a:endParaRPr lang="pl-PL" sz="1600" kern="5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600" kern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92,0%</a:t>
                      </a:r>
                      <a:endParaRPr lang="pl-PL" sz="1600" kern="5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600" kern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90,0%</a:t>
                      </a:r>
                      <a:endParaRPr lang="pl-PL" sz="1600" kern="5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6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682750" y="29083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218623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170708" y="3001674"/>
            <a:ext cx="6858000" cy="1655762"/>
          </a:xfrm>
        </p:spPr>
        <p:txBody>
          <a:bodyPr>
            <a:normAutofit/>
          </a:bodyPr>
          <a:lstStyle/>
          <a:p>
            <a:r>
              <a:rPr lang="pl-PL" sz="2800" dirty="0"/>
              <a:t>Dziękuję bardzo za uwagę</a:t>
            </a:r>
          </a:p>
        </p:txBody>
      </p:sp>
    </p:spTree>
    <p:extLst>
      <p:ext uri="{BB962C8B-B14F-4D97-AF65-F5344CB8AC3E}">
        <p14:creationId xmlns:p14="http://schemas.microsoft.com/office/powerpoint/2010/main" val="17893459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2724150" y="1567963"/>
            <a:ext cx="607695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"/>
            </a:pPr>
            <a:r>
              <a:rPr lang="pl-PL" sz="16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Dyrekcji ZZOZ w Cieszynie,</a:t>
            </a:r>
            <a:endParaRPr lang="pl-PL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"/>
            </a:pPr>
            <a:r>
              <a:rPr lang="pl-PL" sz="16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Rzecznika Praw Pacjenta,</a:t>
            </a:r>
            <a:endParaRPr lang="pl-PL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"/>
            </a:pPr>
            <a:r>
              <a:rPr lang="pl-PL" sz="16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Rzecznika Praw Pacjenta Departamentu do Spraw Zdrowia Psychicznego,</a:t>
            </a:r>
            <a:endParaRPr lang="pl-PL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"/>
            </a:pPr>
            <a:r>
              <a:rPr lang="pl-PL" sz="16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Działu Skarg i Wniosków Narodowego Funduszu Zdrowia Śląskiego Oddziału Wojewódzkiego w Katowicach.</a:t>
            </a:r>
          </a:p>
          <a:p>
            <a:pPr marL="342900" indent="-342900" algn="just">
              <a:lnSpc>
                <a:spcPct val="150000"/>
              </a:lnSpc>
              <a:buFont typeface="Symbol" panose="05050102010706020507" pitchFamily="18" charset="2"/>
              <a:buChar char=""/>
            </a:pPr>
            <a:r>
              <a:rPr lang="pl-PL" sz="1600" dirty="0"/>
              <a:t>Ministerstwa Zdrowia Departamentu Nadzoru i Kontroli.</a:t>
            </a:r>
          </a:p>
          <a:p>
            <a:pPr algn="just">
              <a:lnSpc>
                <a:spcPct val="150000"/>
              </a:lnSpc>
            </a:pPr>
            <a:endParaRPr lang="pl-PL" sz="1600" dirty="0"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pl-PL" sz="16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Każda skarga kierowana bezpośrednio do ZZOZ w Cieszynie, jak również do w/w instytucji została niezwłocznie rozpatrzona. W każdym przypadku przeprowadzono postepowanie wyjaśniające w oparciu o analizę dokumentacji medycznej oraz rozmowy z personelem.</a:t>
            </a:r>
            <a:endParaRPr lang="pl-PL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3" name="Obraz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50" y="2476500"/>
            <a:ext cx="2438400" cy="3076575"/>
          </a:xfrm>
          <a:prstGeom prst="rect">
            <a:avLst/>
          </a:prstGeom>
        </p:spPr>
      </p:pic>
      <p:sp>
        <p:nvSpPr>
          <p:cNvPr id="5" name="Prostokąt 4"/>
          <p:cNvSpPr/>
          <p:nvPr/>
        </p:nvSpPr>
        <p:spPr>
          <a:xfrm>
            <a:off x="2047874" y="295186"/>
            <a:ext cx="690562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pl-PL" sz="2000" b="1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SKARGI DOTYCZĄCE ZESPOŁU ZAKŁADÓW OPIEKI ZDROWOTNEJ </a:t>
            </a:r>
          </a:p>
          <a:p>
            <a:pPr lvl="0" algn="ctr"/>
            <a:r>
              <a:rPr lang="pl-PL" sz="2000" b="1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 CIESZYNIE KIEROWANE BYŁY BEZPOŚREDNIO DO:</a:t>
            </a:r>
            <a:endParaRPr lang="pl-PL" sz="2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4838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521527" y="365126"/>
            <a:ext cx="6410037" cy="687819"/>
          </a:xfrm>
        </p:spPr>
        <p:txBody>
          <a:bodyPr>
            <a:normAutofit/>
          </a:bodyPr>
          <a:lstStyle/>
          <a:p>
            <a:pPr>
              <a:tabLst>
                <a:tab pos="2687638" algn="l"/>
              </a:tabLst>
            </a:pPr>
            <a:r>
              <a:rPr lang="pl-PL" sz="2400" b="1" dirty="0">
                <a:latin typeface="+mn-lt"/>
              </a:rPr>
              <a:t>SKARGI ODNOTOWANE W LATACH 2010 - 2021</a:t>
            </a:r>
          </a:p>
        </p:txBody>
      </p:sp>
      <p:graphicFrame>
        <p:nvGraphicFramePr>
          <p:cNvPr id="9" name="Symbol zastępczy zawartości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24323839"/>
              </p:ext>
            </p:extLst>
          </p:nvPr>
        </p:nvGraphicFramePr>
        <p:xfrm>
          <a:off x="628650" y="1825625"/>
          <a:ext cx="78867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428506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428875" y="342900"/>
            <a:ext cx="6076950" cy="802714"/>
          </a:xfrm>
        </p:spPr>
        <p:txBody>
          <a:bodyPr>
            <a:normAutofit/>
          </a:bodyPr>
          <a:lstStyle/>
          <a:p>
            <a:r>
              <a:rPr lang="pl-PL" sz="2400" b="1" dirty="0">
                <a:solidFill>
                  <a:prstClr val="black"/>
                </a:solidFill>
                <a:latin typeface="+mn-lt"/>
              </a:rPr>
              <a:t>WNIESIONE W 2021 R. SKARGI DOTYCZYŁY:</a:t>
            </a:r>
            <a:br>
              <a:rPr lang="pl-PL" sz="2400" b="1" dirty="0">
                <a:solidFill>
                  <a:prstClr val="black"/>
                </a:solidFill>
                <a:latin typeface="+mn-lt"/>
              </a:rPr>
            </a:br>
            <a:endParaRPr lang="pl-PL" sz="2400" b="1" dirty="0">
              <a:latin typeface="+mn-lt"/>
            </a:endParaRPr>
          </a:p>
        </p:txBody>
      </p:sp>
      <p:graphicFrame>
        <p:nvGraphicFramePr>
          <p:cNvPr id="8" name="Symbol zastępczy zawartości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84891307"/>
              </p:ext>
            </p:extLst>
          </p:nvPr>
        </p:nvGraphicFramePr>
        <p:xfrm>
          <a:off x="628650" y="1825625"/>
          <a:ext cx="78867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95017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600325" y="527052"/>
            <a:ext cx="6248400" cy="596898"/>
          </a:xfrm>
        </p:spPr>
        <p:txBody>
          <a:bodyPr>
            <a:noAutofit/>
          </a:bodyPr>
          <a:lstStyle/>
          <a:p>
            <a:r>
              <a:rPr lang="pl-PL" sz="2400" b="1" dirty="0">
                <a:solidFill>
                  <a:prstClr val="black"/>
                </a:solidFill>
                <a:latin typeface="+mn-lt"/>
              </a:rPr>
              <a:t>ZGŁOSZONE W 2021 R. SKARGI DOTYCZYŁY</a:t>
            </a:r>
            <a:br>
              <a:rPr lang="pl-PL" sz="2400" b="1" dirty="0">
                <a:solidFill>
                  <a:prstClr val="black"/>
                </a:solidFill>
                <a:latin typeface="+mn-lt"/>
              </a:rPr>
            </a:br>
            <a:endParaRPr lang="pl-PL" sz="2400" b="1" dirty="0">
              <a:latin typeface="+mn-lt"/>
            </a:endParaRPr>
          </a:p>
        </p:txBody>
      </p:sp>
      <p:graphicFrame>
        <p:nvGraphicFramePr>
          <p:cNvPr id="5" name="Symbol zastępczy zawartości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41446344"/>
              </p:ext>
            </p:extLst>
          </p:nvPr>
        </p:nvGraphicFramePr>
        <p:xfrm>
          <a:off x="733425" y="1876425"/>
          <a:ext cx="7496175" cy="1638300"/>
        </p:xfrm>
        <a:graphic>
          <a:graphicData uri="http://schemas.openxmlformats.org/drawingml/2006/table">
            <a:tbl>
              <a:tblPr firstRow="1" firstCol="1" bandRow="1"/>
              <a:tblGrid>
                <a:gridCol w="6734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8471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DIAGNOSTYKI</a:t>
                      </a:r>
                      <a:r>
                        <a:rPr lang="pl-PL" sz="1600" b="1" baseline="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I </a:t>
                      </a:r>
                      <a:r>
                        <a:rPr lang="pl-PL" sz="16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LECZENIA W ODDZIAŁACH SZPITALNYCH</a:t>
                      </a:r>
                      <a:endParaRPr lang="pl-P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8</a:t>
                      </a:r>
                      <a:endParaRPr lang="pl-P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4530">
                <a:tc>
                  <a:txBody>
                    <a:bodyPr/>
                    <a:lstStyle/>
                    <a:p>
                      <a:pPr marL="285750" indent="-28575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pl-PL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Diagnostyki i leczenia w oddziale szpitalnym</a:t>
                      </a:r>
                      <a:endParaRPr lang="pl-P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</a:t>
                      </a:r>
                      <a:endParaRPr lang="pl-P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4530">
                <a:tc>
                  <a:txBody>
                    <a:bodyPr/>
                    <a:lstStyle/>
                    <a:p>
                      <a:pPr marL="285750" indent="-28575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pl-PL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Diagnostyki i leczenia w SOR</a:t>
                      </a:r>
                      <a:endParaRPr lang="pl-P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pl-P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4530">
                <a:tc>
                  <a:txBody>
                    <a:bodyPr/>
                    <a:lstStyle/>
                    <a:p>
                      <a:pPr marL="285750" indent="-28575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pl-PL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Diagnostyki i leczenia w SOR/ Izbie przyjęć COVID-19</a:t>
                      </a:r>
                      <a:endParaRPr lang="pl-P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pl-P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2224416"/>
              </p:ext>
            </p:extLst>
          </p:nvPr>
        </p:nvGraphicFramePr>
        <p:xfrm>
          <a:off x="733425" y="4061679"/>
          <a:ext cx="7496175" cy="1465821"/>
        </p:xfrm>
        <a:graphic>
          <a:graphicData uri="http://schemas.openxmlformats.org/drawingml/2006/table">
            <a:tbl>
              <a:tblPr firstRow="1" firstCol="1" bandRow="1"/>
              <a:tblGrid>
                <a:gridCol w="67151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1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103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NARUSZENIA PRAW PACJENTA</a:t>
                      </a:r>
                      <a:endParaRPr lang="pl-P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</a:t>
                      </a:r>
                      <a:endParaRPr lang="pl-P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3657">
                <a:tc>
                  <a:txBody>
                    <a:bodyPr/>
                    <a:lstStyle/>
                    <a:p>
                      <a:pPr marL="285750" indent="-28575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pl-PL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Do świadczeń zdrowotnych udzielanych przez personel z należytą starannością.</a:t>
                      </a:r>
                      <a:endParaRPr lang="pl-P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pl-P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3657">
                <a:tc>
                  <a:txBody>
                    <a:bodyPr/>
                    <a:lstStyle/>
                    <a:p>
                      <a:pPr marL="285750" indent="-28575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pl-PL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Do poszanowania życia prywatnego i rodzinnego (odwiedziny). </a:t>
                      </a:r>
                      <a:endParaRPr lang="pl-P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pl-P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38755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95524" y="365126"/>
            <a:ext cx="6219825" cy="844549"/>
          </a:xfrm>
        </p:spPr>
        <p:txBody>
          <a:bodyPr>
            <a:normAutofit/>
          </a:bodyPr>
          <a:lstStyle/>
          <a:p>
            <a:pPr algn="ctr"/>
            <a:r>
              <a:rPr lang="pl-PL" sz="2400" b="1" dirty="0">
                <a:solidFill>
                  <a:prstClr val="black"/>
                </a:solidFill>
                <a:latin typeface="+mn-lt"/>
              </a:rPr>
              <a:t>ZGŁOSZONE W 2021 R. SKARGI DOTYCZYŁY</a:t>
            </a:r>
            <a:br>
              <a:rPr lang="pl-PL" sz="2400" dirty="0">
                <a:solidFill>
                  <a:prstClr val="black"/>
                </a:solidFill>
                <a:latin typeface="+mn-lt"/>
              </a:rPr>
            </a:br>
            <a:endParaRPr lang="pl-PL" sz="2400" dirty="0">
              <a:latin typeface="+mn-lt"/>
            </a:endParaRP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33746722"/>
              </p:ext>
            </p:extLst>
          </p:nvPr>
        </p:nvGraphicFramePr>
        <p:xfrm>
          <a:off x="619125" y="1981200"/>
          <a:ext cx="7896225" cy="3649954"/>
        </p:xfrm>
        <a:graphic>
          <a:graphicData uri="http://schemas.openxmlformats.org/drawingml/2006/table">
            <a:tbl>
              <a:tblPr firstRow="1" firstCol="1" bandRow="1"/>
              <a:tblGrid>
                <a:gridCol w="69980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981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2400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UDZIELANIA</a:t>
                      </a:r>
                      <a:r>
                        <a:rPr lang="pl-PL" sz="1600" b="1" baseline="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ŚWIADCZEŃ </a:t>
                      </a:r>
                      <a:r>
                        <a:rPr lang="pl-PL" sz="16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W RAMACH AMBULATORYJNEJ OPIEKI SPECJALISTYCZNEJ</a:t>
                      </a:r>
                      <a:endParaRPr lang="pl-P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b="1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5890">
                <a:tc>
                  <a:txBody>
                    <a:bodyPr/>
                    <a:lstStyle/>
                    <a:p>
                      <a:pPr marL="285750" indent="-28575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pl-PL" sz="16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Zachowania pracownika rejestracji Poradni diabetologicznej 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5890">
                <a:tc>
                  <a:txBody>
                    <a:bodyPr/>
                    <a:lstStyle/>
                    <a:p>
                      <a:pPr marL="285750" indent="-28575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pl-PL" sz="16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Zmiany terminu szczepienia w Poradni chorób zakaźnych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5890">
                <a:tc>
                  <a:txBody>
                    <a:bodyPr/>
                    <a:lstStyle/>
                    <a:p>
                      <a:pPr marL="285750" indent="-28575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pl-PL" sz="16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Zachowania pracowników</a:t>
                      </a:r>
                      <a:r>
                        <a:rPr lang="pl-PL" sz="16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r</a:t>
                      </a:r>
                      <a:r>
                        <a:rPr lang="pl-PL" sz="16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ejestracji</a:t>
                      </a:r>
                      <a:r>
                        <a:rPr lang="pl-PL" sz="16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pl-PL" sz="16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Poradni zdrowia psychicznego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5890">
                <a:tc>
                  <a:txBody>
                    <a:bodyPr/>
                    <a:lstStyle/>
                    <a:p>
                      <a:pPr marL="285750" indent="-28575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pl-PL" sz="16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Zachowania lekarza w trakcie wizyty w Poradni otolaryngologicznej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5890">
                <a:tc>
                  <a:txBody>
                    <a:bodyPr/>
                    <a:lstStyle/>
                    <a:p>
                      <a:pPr marL="285750" indent="-28575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pl-PL" sz="16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Zachowania lekarza w trakcie wizyty w Poradni chirurgii urazowo - ortopedycznej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pl-P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0549">
                <a:tc>
                  <a:txBody>
                    <a:bodyPr/>
                    <a:lstStyle/>
                    <a:p>
                      <a:pPr marL="285750" indent="-28575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pl-PL" sz="16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Zachowania lekarza w trakcie wizyty w Poradni onkologicznej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pl-P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379619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>
          <a:xfrm>
            <a:off x="1685925" y="266700"/>
            <a:ext cx="6829425" cy="685801"/>
          </a:xfrm>
        </p:spPr>
        <p:txBody>
          <a:bodyPr>
            <a:normAutofit fontScale="90000"/>
          </a:bodyPr>
          <a:lstStyle/>
          <a:p>
            <a:pPr algn="ctr"/>
            <a:br>
              <a:rPr lang="pl-PL" sz="2500" dirty="0">
                <a:solidFill>
                  <a:prstClr val="black"/>
                </a:solidFill>
              </a:rPr>
            </a:br>
            <a:br>
              <a:rPr lang="pl-PL" sz="2500" dirty="0">
                <a:solidFill>
                  <a:prstClr val="black"/>
                </a:solidFill>
              </a:rPr>
            </a:br>
            <a:r>
              <a:rPr lang="pl-PL" sz="2700" b="1" dirty="0">
                <a:solidFill>
                  <a:prstClr val="black"/>
                </a:solidFill>
                <a:latin typeface="+mn-lt"/>
              </a:rPr>
              <a:t>ZGŁOSZONE W 2021 R. SKARGI DOTYCZYŁY</a:t>
            </a:r>
            <a:br>
              <a:rPr lang="pl-PL" sz="2700" b="1" dirty="0">
                <a:solidFill>
                  <a:prstClr val="black"/>
                </a:solidFill>
                <a:latin typeface="+mn-lt"/>
              </a:rPr>
            </a:br>
            <a:endParaRPr lang="pl-PL" sz="2700" b="1" dirty="0">
              <a:latin typeface="+mn-lt"/>
            </a:endParaRPr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2295017"/>
              </p:ext>
            </p:extLst>
          </p:nvPr>
        </p:nvGraphicFramePr>
        <p:xfrm>
          <a:off x="628650" y="2314573"/>
          <a:ext cx="7886700" cy="3528001"/>
        </p:xfrm>
        <a:graphic>
          <a:graphicData uri="http://schemas.openxmlformats.org/drawingml/2006/table">
            <a:tbl>
              <a:tblPr firstRow="1" firstCol="1" bandRow="1"/>
              <a:tblGrid>
                <a:gridCol w="69896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970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881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INNE - dotyczące</a:t>
                      </a:r>
                      <a:endParaRPr lang="pl-P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</a:t>
                      </a:r>
                      <a:endParaRPr lang="pl-P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7036">
                <a:tc>
                  <a:txBody>
                    <a:bodyPr/>
                    <a:lstStyle/>
                    <a:p>
                      <a:pPr marL="285750" indent="-28575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pl-PL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Sposobu udzielania informacji przez lekarza o stanie zdrowia pacjenta</a:t>
                      </a:r>
                      <a:endParaRPr lang="pl-P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pl-P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54627">
                <a:tc>
                  <a:txBody>
                    <a:bodyPr/>
                    <a:lstStyle/>
                    <a:p>
                      <a:pPr marL="285750" indent="-28575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pl-PL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Nie</a:t>
                      </a:r>
                      <a:r>
                        <a:rPr lang="pl-PL" sz="1600" baseline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przekazania </a:t>
                      </a:r>
                      <a:r>
                        <a:rPr lang="pl-PL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informacji rodzinie o zmianie decyzji lekarza w sprawie wypisania pacjenta z oddziału</a:t>
                      </a:r>
                      <a:endParaRPr lang="pl-P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pl-P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7036">
                <a:tc>
                  <a:txBody>
                    <a:bodyPr/>
                    <a:lstStyle/>
                    <a:p>
                      <a:pPr marL="285750" indent="-28575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pl-PL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Wyznaczenia bliższego terminu rehabilitacji neurologicznej</a:t>
                      </a:r>
                      <a:endParaRPr lang="pl-P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pl-P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7036">
                <a:tc>
                  <a:txBody>
                    <a:bodyPr/>
                    <a:lstStyle/>
                    <a:p>
                      <a:pPr marL="285750" indent="-28575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pl-PL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Uwag do zachowania ratownika w SOR</a:t>
                      </a:r>
                      <a:endParaRPr lang="pl-P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pl-P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7036">
                <a:tc>
                  <a:txBody>
                    <a:bodyPr/>
                    <a:lstStyle/>
                    <a:p>
                      <a:pPr marL="285750" indent="-28575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pl-PL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Czasu oczekiwania w SOR na wystawienie L-4 przez lekarza</a:t>
                      </a:r>
                      <a:endParaRPr lang="pl-P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pl-P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7036">
                <a:tc>
                  <a:txBody>
                    <a:bodyPr/>
                    <a:lstStyle/>
                    <a:p>
                      <a:pPr marL="285750" indent="-28575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pl-PL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Zastrzeżeń do przeprowadzonej przez lekarza</a:t>
                      </a:r>
                      <a:r>
                        <a:rPr lang="pl-PL" sz="1600" baseline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pl-PL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wizyty środowiskowej</a:t>
                      </a:r>
                      <a:endParaRPr lang="pl-P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pl-P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365150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143126" y="245055"/>
            <a:ext cx="6534150" cy="916996"/>
          </a:xfrm>
        </p:spPr>
        <p:txBody>
          <a:bodyPr>
            <a:normAutofit/>
          </a:bodyPr>
          <a:lstStyle/>
          <a:p>
            <a:pPr algn="ctr"/>
            <a:r>
              <a:rPr lang="pl-PL" sz="2400" b="1" dirty="0">
                <a:latin typeface="+mn-lt"/>
              </a:rPr>
              <a:t>INTERWENCJE ODNOTOWANE W 2021R.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65597" y="1829234"/>
            <a:ext cx="7721021" cy="3860365"/>
          </a:xfrm>
        </p:spPr>
        <p:txBody>
          <a:bodyPr>
            <a:noAutofit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pl-PL" sz="2000" dirty="0">
                <a:solidFill>
                  <a:prstClr val="black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W 2021r. odnotowano 49 przypadków interwencji - wnioski, prośby, uwagi. W </a:t>
            </a:r>
            <a:r>
              <a:rPr lang="pl-PL" sz="2000" dirty="0"/>
              <a:t>odniesieniu do 2020r. odnotowano o 6 interwencji więcej (43).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pl-PL" sz="2000" dirty="0">
              <a:solidFill>
                <a:prstClr val="black"/>
              </a:solidFill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pl-PL" sz="2000" dirty="0">
                <a:solidFill>
                  <a:prstClr val="black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Zgłaszane były osobiście lub telefonicznie przez pacjentów lub ich bliskich.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pl-PL" sz="2000" dirty="0">
              <a:solidFill>
                <a:prstClr val="black"/>
              </a:solidFill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pl-PL" sz="2000" dirty="0">
                <a:solidFill>
                  <a:prstClr val="black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W każdym przypadku podejmowane były niezwłocznie działania mające na celu: udzielenie wyczerpujących informacji, wyjaśnienie mających miejsce zdarzeń, udzielenie pomocy w załatwieniu formalności. </a:t>
            </a:r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36780774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342193" y="428625"/>
            <a:ext cx="7125532" cy="742950"/>
          </a:xfrm>
        </p:spPr>
        <p:txBody>
          <a:bodyPr>
            <a:normAutofit/>
          </a:bodyPr>
          <a:lstStyle/>
          <a:p>
            <a:pPr algn="ctr"/>
            <a:r>
              <a:rPr lang="pl-PL" sz="2400" b="1" dirty="0">
                <a:solidFill>
                  <a:prstClr val="black"/>
                </a:solidFill>
                <a:latin typeface="Calibri" panose="020F0502020204030204"/>
              </a:rPr>
              <a:t>STATYSTYKA ZA LATA 2010 - 2021</a:t>
            </a:r>
            <a:endParaRPr lang="pl-PL" sz="2400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45112728"/>
              </p:ext>
            </p:extLst>
          </p:nvPr>
        </p:nvGraphicFramePr>
        <p:xfrm>
          <a:off x="1342193" y="1485900"/>
          <a:ext cx="6660000" cy="5082346"/>
        </p:xfrm>
        <a:graphic>
          <a:graphicData uri="http://schemas.openxmlformats.org/drawingml/2006/table">
            <a:tbl>
              <a:tblPr/>
              <a:tblGrid>
                <a:gridCol w="5836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00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500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2474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4025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0812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0823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Rok</a:t>
                      </a:r>
                      <a:endParaRPr lang="pl-PL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299" marR="63299" marT="63299" marB="6329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suma  leczonych pacjentów (Szpital, SOR, NiŚOZ)</a:t>
                      </a:r>
                      <a:endParaRPr lang="pl-PL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299" marR="63299" marT="63299" marB="6329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liczba porad w Ambulatoryjnej Opiece Specjalistycznej</a:t>
                      </a:r>
                      <a:endParaRPr lang="pl-PL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299" marR="63299" marT="63299" marB="6329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Liczba skarg</a:t>
                      </a:r>
                      <a:endParaRPr lang="pl-PL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299" marR="63299" marT="63299" marB="6329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Liczba interwencji</a:t>
                      </a:r>
                      <a:endParaRPr lang="pl-PL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299" marR="63299" marT="63299" marB="6329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% niezadowolenia (skargi </a:t>
                      </a:r>
                      <a:br>
                        <a:rPr lang="pl-PL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</a:br>
                      <a:r>
                        <a:rPr lang="pl-PL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w porównaniu do liczby sumy leczonych pacjentów - szpital, SOR, NiŚOZ, liczba porad w AOS)</a:t>
                      </a:r>
                      <a:endParaRPr lang="pl-PL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299" marR="63299" marT="63299" marB="6329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33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2010</a:t>
                      </a:r>
                      <a:endParaRPr lang="pl-PL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299" marR="63299" marT="63299" marB="6329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44 680</a:t>
                      </a:r>
                      <a:endParaRPr lang="pl-PL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299" marR="63299" marT="63299" marB="6329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99 255</a:t>
                      </a:r>
                      <a:endParaRPr lang="pl-PL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299" marR="63299" marT="63299" marB="6329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45</a:t>
                      </a:r>
                      <a:endParaRPr lang="pl-PL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299" marR="63299" marT="63299" marB="6329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61</a:t>
                      </a:r>
                      <a:endParaRPr lang="pl-PL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299" marR="63299" marT="63299" marB="6329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0,031%</a:t>
                      </a:r>
                      <a:endParaRPr lang="pl-PL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299" marR="63299" marT="63299" marB="6329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33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2011</a:t>
                      </a:r>
                      <a:endParaRPr lang="pl-PL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299" marR="63299" marT="63299" marB="6329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48 171</a:t>
                      </a:r>
                      <a:endParaRPr lang="pl-PL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299" marR="63299" marT="63299" marB="6329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106 161</a:t>
                      </a:r>
                      <a:endParaRPr lang="pl-PL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299" marR="63299" marT="63299" marB="6329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18</a:t>
                      </a:r>
                      <a:endParaRPr lang="pl-PL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299" marR="63299" marT="63299" marB="6329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25</a:t>
                      </a:r>
                      <a:endParaRPr lang="pl-PL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299" marR="63299" marT="63299" marB="6329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0,012%</a:t>
                      </a:r>
                      <a:endParaRPr lang="pl-PL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299" marR="63299" marT="63299" marB="63299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33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2012</a:t>
                      </a:r>
                      <a:endParaRPr lang="pl-PL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299" marR="63299" marT="63299" marB="6329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49 923</a:t>
                      </a:r>
                      <a:endParaRPr lang="pl-PL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299" marR="63299" marT="63299" marB="6329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109 547</a:t>
                      </a:r>
                      <a:endParaRPr lang="pl-PL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299" marR="63299" marT="63299" marB="6329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25</a:t>
                      </a:r>
                      <a:endParaRPr lang="pl-PL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299" marR="63299" marT="63299" marB="6329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50</a:t>
                      </a:r>
                      <a:endParaRPr lang="pl-PL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299" marR="63299" marT="63299" marB="6329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0,016%</a:t>
                      </a:r>
                      <a:endParaRPr lang="pl-PL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299" marR="63299" marT="63299" marB="63299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33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2013</a:t>
                      </a:r>
                      <a:endParaRPr lang="pl-PL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299" marR="63299" marT="63299" marB="6329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52 354</a:t>
                      </a:r>
                      <a:endParaRPr lang="pl-PL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299" marR="63299" marT="63299" marB="6329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111 887</a:t>
                      </a:r>
                      <a:endParaRPr lang="pl-PL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299" marR="63299" marT="63299" marB="6329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27</a:t>
                      </a:r>
                      <a:endParaRPr lang="pl-PL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299" marR="63299" marT="63299" marB="6329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34</a:t>
                      </a:r>
                      <a:endParaRPr lang="pl-PL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299" marR="63299" marT="63299" marB="6329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0,016%</a:t>
                      </a:r>
                      <a:endParaRPr lang="pl-PL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299" marR="63299" marT="63299" marB="63299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33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2014</a:t>
                      </a:r>
                      <a:endParaRPr lang="pl-PL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299" marR="63299" marT="63299" marB="6329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53 640</a:t>
                      </a:r>
                      <a:endParaRPr lang="pl-PL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299" marR="63299" marT="63299" marB="6329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112 672</a:t>
                      </a:r>
                      <a:endParaRPr lang="pl-PL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299" marR="63299" marT="63299" marB="6329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32</a:t>
                      </a:r>
                      <a:endParaRPr lang="pl-PL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299" marR="63299" marT="63299" marB="6329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21</a:t>
                      </a:r>
                      <a:endParaRPr lang="pl-PL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299" marR="63299" marT="63299" marB="6329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0,019%</a:t>
                      </a:r>
                      <a:endParaRPr lang="pl-PL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299" marR="63299" marT="63299" marB="63299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33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2015</a:t>
                      </a:r>
                      <a:endParaRPr lang="pl-PL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299" marR="63299" marT="63299" marB="6329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54 151</a:t>
                      </a:r>
                      <a:endParaRPr lang="pl-PL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299" marR="63299" marT="63299" marB="6329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112 556</a:t>
                      </a:r>
                      <a:endParaRPr lang="pl-PL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299" marR="63299" marT="63299" marB="6329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18</a:t>
                      </a:r>
                      <a:endParaRPr lang="pl-PL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299" marR="63299" marT="63299" marB="6329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50</a:t>
                      </a:r>
                      <a:endParaRPr lang="pl-PL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299" marR="63299" marT="63299" marB="6329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0,011%</a:t>
                      </a:r>
                      <a:endParaRPr lang="pl-PL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299" marR="63299" marT="63299" marB="63299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33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2016</a:t>
                      </a:r>
                      <a:endParaRPr lang="pl-PL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299" marR="63299" marT="63299" marB="6329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54 411</a:t>
                      </a:r>
                      <a:endParaRPr lang="pl-PL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299" marR="63299" marT="63299" marB="6329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113 978</a:t>
                      </a:r>
                      <a:endParaRPr lang="pl-PL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299" marR="63299" marT="63299" marB="6329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15</a:t>
                      </a:r>
                      <a:endParaRPr lang="pl-PL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299" marR="63299" marT="63299" marB="6329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39</a:t>
                      </a:r>
                      <a:endParaRPr lang="pl-PL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299" marR="63299" marT="63299" marB="6329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0,009%</a:t>
                      </a:r>
                      <a:endParaRPr lang="pl-PL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299" marR="63299" marT="63299" marB="63299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33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2017</a:t>
                      </a:r>
                      <a:endParaRPr lang="pl-PL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299" marR="63299" marT="63299" marB="6329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55 308</a:t>
                      </a:r>
                      <a:endParaRPr lang="pl-PL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299" marR="63299" marT="63299" marB="6329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115 089</a:t>
                      </a:r>
                      <a:endParaRPr lang="pl-PL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299" marR="63299" marT="63299" marB="6329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28</a:t>
                      </a:r>
                      <a:endParaRPr lang="pl-PL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299" marR="63299" marT="63299" marB="6329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44</a:t>
                      </a:r>
                      <a:endParaRPr lang="pl-PL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299" marR="63299" marT="63299" marB="6329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0,016%</a:t>
                      </a:r>
                      <a:endParaRPr lang="pl-PL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299" marR="63299" marT="63299" marB="63299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33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2018</a:t>
                      </a:r>
                      <a:endParaRPr lang="pl-PL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299" marR="63299" marT="63299" marB="6329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56 580</a:t>
                      </a:r>
                      <a:endParaRPr lang="pl-PL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299" marR="63299" marT="63299" marB="6329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118 611</a:t>
                      </a:r>
                      <a:endParaRPr lang="pl-PL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299" marR="63299" marT="63299" marB="6329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16</a:t>
                      </a:r>
                      <a:endParaRPr lang="pl-PL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299" marR="63299" marT="63299" marB="6329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54</a:t>
                      </a:r>
                      <a:endParaRPr lang="pl-PL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299" marR="63299" marT="63299" marB="6329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0,009%</a:t>
                      </a:r>
                      <a:endParaRPr lang="pl-PL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299" marR="63299" marT="63299" marB="63299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333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2019</a:t>
                      </a:r>
                      <a:endParaRPr lang="pl-PL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299" marR="63299" marT="63299" marB="6329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51 748</a:t>
                      </a:r>
                      <a:endParaRPr lang="pl-PL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299" marR="63299" marT="63299" marB="6329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125 969</a:t>
                      </a:r>
                      <a:endParaRPr lang="pl-PL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299" marR="63299" marT="63299" marB="6329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</a:t>
                      </a:r>
                      <a:endParaRPr lang="pl-PL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299" marR="63299" marT="63299" marB="6329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45</a:t>
                      </a:r>
                      <a:endParaRPr lang="pl-PL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299" marR="63299" marT="63299" marB="6329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0,011%</a:t>
                      </a:r>
                      <a:endParaRPr lang="pl-PL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299" marR="63299" marT="63299" marB="63299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333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2020</a:t>
                      </a:r>
                      <a:endParaRPr lang="pl-PL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299" marR="63299" marT="63299" marB="6329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39 134</a:t>
                      </a:r>
                      <a:endParaRPr lang="pl-PL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299" marR="63299" marT="63299" marB="6329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104 228</a:t>
                      </a:r>
                      <a:endParaRPr lang="pl-PL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299" marR="63299" marT="63299" marB="6329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</a:t>
                      </a:r>
                      <a:endParaRPr lang="pl-PL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299" marR="63299" marT="63299" marB="6329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43</a:t>
                      </a:r>
                      <a:endParaRPr lang="pl-PL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299" marR="63299" marT="63299" marB="6329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0,013%</a:t>
                      </a:r>
                      <a:endParaRPr lang="pl-PL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299" marR="63299" marT="63299" marB="63299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333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2021</a:t>
                      </a:r>
                      <a:endParaRPr lang="pl-PL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299" marR="63299" marT="63299" marB="6329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45143</a:t>
                      </a:r>
                      <a:endParaRPr lang="pl-PL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299" marR="63299" marT="63299" marB="6329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124585</a:t>
                      </a:r>
                      <a:endParaRPr lang="pl-PL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299" marR="63299" marT="63299" marB="6329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22</a:t>
                      </a:r>
                      <a:endParaRPr lang="pl-PL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299" marR="63299" marT="63299" marB="6329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49</a:t>
                      </a:r>
                      <a:endParaRPr lang="pl-PL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299" marR="63299" marT="63299" marB="6329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0,015%</a:t>
                      </a:r>
                      <a:endParaRPr lang="pl-PL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299" marR="63299" marT="63299" marB="63299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24120418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Motyw pakietu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yw pakietu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Pakiet 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Pakiet 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Pakiet 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Pakiet 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Pakiet 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Pakiet 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Pakiet 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Pakiet 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Pakiet 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Pakiet 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Pakiet 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Pakiet 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1934</TotalTime>
  <Words>692</Words>
  <Application>Microsoft Office PowerPoint</Application>
  <PresentationFormat>Pokaz na ekranie (4:3)</PresentationFormat>
  <Paragraphs>188</Paragraphs>
  <Slides>13</Slides>
  <Notes>3</Notes>
  <HiddenSlides>0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13</vt:i4>
      </vt:variant>
    </vt:vector>
  </HeadingPairs>
  <TitlesOfParts>
    <vt:vector size="20" baseType="lpstr">
      <vt:lpstr>Arial</vt:lpstr>
      <vt:lpstr>Calibri</vt:lpstr>
      <vt:lpstr>Calibri Light</vt:lpstr>
      <vt:lpstr>Symbol</vt:lpstr>
      <vt:lpstr>Times New Roman</vt:lpstr>
      <vt:lpstr>Wingdings</vt:lpstr>
      <vt:lpstr>Motyw pakietu Office</vt:lpstr>
      <vt:lpstr>Prezentacja programu PowerPoint</vt:lpstr>
      <vt:lpstr>Prezentacja programu PowerPoint</vt:lpstr>
      <vt:lpstr>SKARGI ODNOTOWANE W LATACH 2010 - 2021</vt:lpstr>
      <vt:lpstr>WNIESIONE W 2021 R. SKARGI DOTYCZYŁY: </vt:lpstr>
      <vt:lpstr>ZGŁOSZONE W 2021 R. SKARGI DOTYCZYŁY </vt:lpstr>
      <vt:lpstr>ZGŁOSZONE W 2021 R. SKARGI DOTYCZYŁY </vt:lpstr>
      <vt:lpstr>  ZGŁOSZONE W 2021 R. SKARGI DOTYCZYŁY </vt:lpstr>
      <vt:lpstr>INTERWENCJE ODNOTOWANE W 2021R.</vt:lpstr>
      <vt:lpstr>STATYSTYKA ZA LATA 2010 - 2021</vt:lpstr>
      <vt:lpstr>suma  (leczonych pacjentów -  szpital, SOR, NiŚOZ  oraz liczba porad w AOS)</vt:lpstr>
      <vt:lpstr>(%skarg w odniesieniu do sumy leczonych pacjentów - szpital, SOR, NiŚOZ, liczba porad w AOS)</vt:lpstr>
      <vt:lpstr> WYNIKI Z PRZEPROWADZONYCH W ZZOZ W CIESZYNIE  BADAŃ ANKIETOWYCH SATYSFAKCJI PACJENTÓW W LATACH 2019 – 2021 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Danuta</dc:creator>
  <cp:lastModifiedBy>sekretariat</cp:lastModifiedBy>
  <cp:revision>113</cp:revision>
  <cp:lastPrinted>2022-02-07T10:41:19Z</cp:lastPrinted>
  <dcterms:created xsi:type="dcterms:W3CDTF">2019-02-19T13:07:38Z</dcterms:created>
  <dcterms:modified xsi:type="dcterms:W3CDTF">2022-02-07T11:03:50Z</dcterms:modified>
</cp:coreProperties>
</file>