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9" r:id="rId3"/>
    <p:sldId id="282" r:id="rId4"/>
    <p:sldId id="280" r:id="rId5"/>
    <p:sldId id="281" r:id="rId6"/>
    <p:sldId id="283" r:id="rId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Pytlińska" initials="JP" lastIdx="1" clrIdx="0">
    <p:extLst>
      <p:ext uri="{19B8F6BF-5375-455C-9EA6-DF929625EA0E}">
        <p15:presenceInfo xmlns:p15="http://schemas.microsoft.com/office/powerpoint/2012/main" userId="S-1-5-21-1943251816-443898525-99536469-11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018403363211547E-2"/>
          <c:y val="2.1963237848397796E-2"/>
          <c:w val="0.93122208896665704"/>
          <c:h val="0.83552026152496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5B9BD5"/>
            </a:solidFill>
            <a:ln w="18951">
              <a:noFill/>
            </a:ln>
          </c:spPr>
          <c:invertIfNegative val="0"/>
          <c:dLbls>
            <c:dLbl>
              <c:idx val="0"/>
              <c:layout>
                <c:manualLayout>
                  <c:x val="-1.126659674298215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F7-4857-8F20-C829937B44EE}"/>
                </c:ext>
              </c:extLst>
            </c:dLbl>
            <c:numFmt formatCode="#,##0" sourceLinked="0"/>
            <c:spPr>
              <a:noFill/>
              <a:ln w="1895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6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Ogółem</c:v>
                </c:pt>
                <c:pt idx="1">
                  <c:v>Środki na aktywizację osób bezrobotnych</c:v>
                </c:pt>
                <c:pt idx="2">
                  <c:v>Środki unijne dla osób do 30 roku życia</c:v>
                </c:pt>
                <c:pt idx="3">
                  <c:v>Środki unijne dla osób powyżej 30 roku życia</c:v>
                </c:pt>
                <c:pt idx="4">
                  <c:v>Krajowy Fundusz Szkoleniowy</c:v>
                </c:pt>
                <c:pt idx="5">
                  <c:v>PFRON</c:v>
                </c:pt>
                <c:pt idx="6">
                  <c:v>TARCZA ANTYKRYZYSOWA</c:v>
                </c:pt>
              </c:strCache>
            </c:strRef>
          </c:cat>
          <c:val>
            <c:numRef>
              <c:f>Arkusz1!$B$2:$B$8</c:f>
              <c:numCache>
                <c:formatCode>#,##0</c:formatCode>
                <c:ptCount val="7"/>
                <c:pt idx="0">
                  <c:v>82328415</c:v>
                </c:pt>
                <c:pt idx="1">
                  <c:v>2162632.29</c:v>
                </c:pt>
                <c:pt idx="2">
                  <c:v>2076155.09</c:v>
                </c:pt>
                <c:pt idx="3">
                  <c:v>1892754.1</c:v>
                </c:pt>
                <c:pt idx="4">
                  <c:v>579719.77</c:v>
                </c:pt>
                <c:pt idx="5">
                  <c:v>58025.61</c:v>
                </c:pt>
                <c:pt idx="6">
                  <c:v>75559128.030000001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DE6-B0FF-A34742480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89952"/>
        <c:axId val="1"/>
      </c:barChart>
      <c:catAx>
        <c:axId val="62188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1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19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logBase val="10"/>
          <c:orientation val="minMax"/>
          <c:max val="110000000.00000001"/>
          <c:min val="50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889952"/>
        <c:crosses val="autoZero"/>
        <c:crossBetween val="between"/>
      </c:valAx>
      <c:spPr>
        <a:noFill/>
        <a:ln w="1901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75534503672062E-2"/>
          <c:y val="1.7624044305088463E-2"/>
          <c:w val="0.91726493892292915"/>
          <c:h val="0.79926300605882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5B9BD5"/>
            </a:solidFill>
            <a:ln w="18951">
              <a:noFill/>
            </a:ln>
          </c:spPr>
          <c:invertIfNegative val="0"/>
          <c:dLbls>
            <c:numFmt formatCode="#,##0" sourceLinked="0"/>
            <c:spPr>
              <a:noFill/>
              <a:ln w="1895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6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Arkusz1!$A$2:$A$9</c:f>
              <c:strCache>
                <c:ptCount val="8"/>
                <c:pt idx="0">
                  <c:v>Ogółem</c:v>
                </c:pt>
                <c:pt idx="1">
                  <c:v>Jednorazowe środki na podjęcie działalności gospodarczej</c:v>
                </c:pt>
                <c:pt idx="2">
                  <c:v>Staże</c:v>
                </c:pt>
                <c:pt idx="3">
                  <c:v>Wyposażenie stanowiska pracy</c:v>
                </c:pt>
                <c:pt idx="4">
                  <c:v>Bony dla osób do 30 roku życia</c:v>
                </c:pt>
                <c:pt idx="5">
                  <c:v>Szkolenia</c:v>
                </c:pt>
                <c:pt idx="6">
                  <c:v>Prace interwencyjne</c:v>
                </c:pt>
                <c:pt idx="7">
                  <c:v>Pozostałe</c:v>
                </c:pt>
              </c:strCache>
            </c:strRef>
          </c:cat>
          <c:val>
            <c:numRef>
              <c:f>Arkusz1!$B$2:$B$9</c:f>
              <c:numCache>
                <c:formatCode>#,##0</c:formatCode>
                <c:ptCount val="8"/>
                <c:pt idx="0">
                  <c:v>6131541.4800000004</c:v>
                </c:pt>
                <c:pt idx="1">
                  <c:v>2350246.4900000002</c:v>
                </c:pt>
                <c:pt idx="2">
                  <c:v>1627451.15</c:v>
                </c:pt>
                <c:pt idx="3">
                  <c:v>875918.18</c:v>
                </c:pt>
                <c:pt idx="4">
                  <c:v>658897.47</c:v>
                </c:pt>
                <c:pt idx="5">
                  <c:v>367795.08</c:v>
                </c:pt>
                <c:pt idx="6">
                  <c:v>192288.61</c:v>
                </c:pt>
                <c:pt idx="7">
                  <c:v>58944.5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DE6-B0FF-A34742480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89952"/>
        <c:axId val="1"/>
      </c:barChart>
      <c:catAx>
        <c:axId val="62188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1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19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logBase val="10"/>
          <c:orientation val="minMax"/>
          <c:min val="50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889952"/>
        <c:crosses val="autoZero"/>
        <c:crossBetween val="between"/>
      </c:valAx>
      <c:spPr>
        <a:noFill/>
        <a:ln w="1901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79733443294328E-2"/>
          <c:y val="9.2526710984777411E-2"/>
          <c:w val="0.87040083829471171"/>
          <c:h val="0.77835222201374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5B9BD5"/>
            </a:solidFill>
            <a:ln w="18951">
              <a:noFill/>
            </a:ln>
          </c:spPr>
          <c:invertIfNegative val="0"/>
          <c:dLbls>
            <c:numFmt formatCode="#,##0" sourceLinked="0"/>
            <c:spPr>
              <a:noFill/>
              <a:ln w="1895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6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Arkusz1!$A$2:$A$9</c:f>
              <c:strCache>
                <c:ptCount val="8"/>
                <c:pt idx="0">
                  <c:v>Razem</c:v>
                </c:pt>
                <c:pt idx="1">
                  <c:v>Staże</c:v>
                </c:pt>
                <c:pt idx="2">
                  <c:v>Jednorazowe środki na podjęcie działalności gospodarczej</c:v>
                </c:pt>
                <c:pt idx="3">
                  <c:v>Szkolenia</c:v>
                </c:pt>
                <c:pt idx="4">
                  <c:v>Doposażenie stanowiska pracy</c:v>
                </c:pt>
                <c:pt idx="5">
                  <c:v>Bony dla osób do 30 roku życia</c:v>
                </c:pt>
                <c:pt idx="6">
                  <c:v>Prace interwencyjne</c:v>
                </c:pt>
                <c:pt idx="7">
                  <c:v>Pozostałe</c:v>
                </c:pt>
              </c:strCache>
            </c:strRef>
          </c:cat>
          <c:val>
            <c:numRef>
              <c:f>Arkusz1!$B$2:$B$9</c:f>
              <c:numCache>
                <c:formatCode>#,##0</c:formatCode>
                <c:ptCount val="8"/>
                <c:pt idx="0">
                  <c:v>544</c:v>
                </c:pt>
                <c:pt idx="1">
                  <c:v>170</c:v>
                </c:pt>
                <c:pt idx="2">
                  <c:v>127</c:v>
                </c:pt>
                <c:pt idx="3">
                  <c:v>90</c:v>
                </c:pt>
                <c:pt idx="4">
                  <c:v>58</c:v>
                </c:pt>
                <c:pt idx="5">
                  <c:v>56</c:v>
                </c:pt>
                <c:pt idx="6">
                  <c:v>23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DE6-B0FF-A34742480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89952"/>
        <c:axId val="1"/>
      </c:barChart>
      <c:catAx>
        <c:axId val="62188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1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55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889952"/>
        <c:crosses val="autoZero"/>
        <c:crossBetween val="between"/>
      </c:valAx>
      <c:spPr>
        <a:noFill/>
        <a:ln w="1901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94082153540092E-2"/>
          <c:y val="4.0432195367523724E-2"/>
          <c:w val="0.93122208896665704"/>
          <c:h val="0.83552026152496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5B9BD5"/>
            </a:solidFill>
            <a:ln w="18951">
              <a:noFill/>
            </a:ln>
          </c:spPr>
          <c:invertIfNegative val="0"/>
          <c:dLbls>
            <c:numFmt formatCode="#,##0" sourceLinked="0"/>
            <c:spPr>
              <a:noFill/>
              <a:ln w="1895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6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Ogółem</c:v>
                </c:pt>
                <c:pt idx="1">
                  <c:v>Pożyczka dla mikroprzedsiębiorców oraz dla organizacji pozarządowych</c:v>
                </c:pt>
                <c:pt idx="2">
                  <c:v>Dofinansowanie wynagrodzeń oraz składek ZUS dla mikroprzedsiębiorców, małych i średnich przedsiębiorców</c:v>
                </c:pt>
                <c:pt idx="3">
                  <c:v>Dofinansowanie kosztów działalności gospodarczej dla samozatrudnionych</c:v>
                </c:pt>
                <c:pt idx="4">
                  <c:v>Dofinansowanie wynagrodzeń oraz składek ZUS dla organizacji pozarządowych oraz kościelnych osób prawnych</c:v>
                </c:pt>
                <c:pt idx="5">
                  <c:v>Dotacja na bieżące koszty działalności gospodarczej mikroprzedsiębiorcy i małego przedsiębiorcy</c:v>
                </c:pt>
              </c:strCache>
            </c:strRef>
          </c:cat>
          <c:val>
            <c:numRef>
              <c:f>Arkusz1!$B$2:$B$7</c:f>
              <c:numCache>
                <c:formatCode>#,##0</c:formatCode>
                <c:ptCount val="6"/>
                <c:pt idx="0">
                  <c:v>75559128</c:v>
                </c:pt>
                <c:pt idx="1">
                  <c:v>42417400.590000004</c:v>
                </c:pt>
                <c:pt idx="2">
                  <c:v>22333332.739999998</c:v>
                </c:pt>
                <c:pt idx="3">
                  <c:v>8409440</c:v>
                </c:pt>
                <c:pt idx="4">
                  <c:v>2118955</c:v>
                </c:pt>
                <c:pt idx="5">
                  <c:v>279999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DE6-B0FF-A34742480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89952"/>
        <c:axId val="1"/>
      </c:barChart>
      <c:catAx>
        <c:axId val="62188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1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19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logBase val="10"/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889952"/>
        <c:crosses val="autoZero"/>
        <c:crossBetween val="between"/>
      </c:valAx>
      <c:spPr>
        <a:noFill/>
        <a:ln w="1901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8783197781273E-2"/>
          <c:y val="2.2712160979877518E-2"/>
          <c:w val="0.8666387454849962"/>
          <c:h val="0.796168343540390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5B9BD5"/>
            </a:solidFill>
            <a:ln w="18951">
              <a:noFill/>
            </a:ln>
          </c:spPr>
          <c:invertIfNegative val="0"/>
          <c:dLbls>
            <c:numFmt formatCode="#,##0" sourceLinked="0"/>
            <c:spPr>
              <a:noFill/>
              <a:ln w="1895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6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Ogółem</c:v>
                </c:pt>
                <c:pt idx="1">
                  <c:v>Pożyczka dla mikroprzedsiębiorców oraz dla organizacji pozarządowych</c:v>
                </c:pt>
                <c:pt idx="2">
                  <c:v>Dofinansowanie kosztów działalności gospodarczej dla samozatrudnionych</c:v>
                </c:pt>
                <c:pt idx="3">
                  <c:v>Dofinansowanie wynagrodzeń oraz składek ZUS dla mikroprzedsiębiorców, małych i średnich przedsiębiorców</c:v>
                </c:pt>
                <c:pt idx="4">
                  <c:v>Dotacja na bieżące koszty działalności gospodarczej mikroprzedsiębiorcy i małego przedsiębiorcy</c:v>
                </c:pt>
                <c:pt idx="5">
                  <c:v>Dofinansowanie wynagrodzeń oraz składek ZUS dla organizacji pozarządowych oraz kościelnych osób prawnych</c:v>
                </c:pt>
              </c:strCache>
            </c:strRef>
          </c:cat>
          <c:val>
            <c:numRef>
              <c:f>Arkusz1!$B$2:$B$7</c:f>
              <c:numCache>
                <c:formatCode>#,##0</c:formatCode>
                <c:ptCount val="6"/>
                <c:pt idx="0">
                  <c:v>12717</c:v>
                </c:pt>
                <c:pt idx="1">
                  <c:v>9255</c:v>
                </c:pt>
                <c:pt idx="2">
                  <c:v>1877</c:v>
                </c:pt>
                <c:pt idx="3">
                  <c:v>1232</c:v>
                </c:pt>
                <c:pt idx="4">
                  <c:v>309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DE6-B0FF-A34742480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889952"/>
        <c:axId val="1"/>
      </c:barChart>
      <c:catAx>
        <c:axId val="62188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1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300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889952"/>
        <c:crosses val="autoZero"/>
        <c:crossBetween val="between"/>
      </c:valAx>
      <c:spPr>
        <a:noFill/>
        <a:ln w="1901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59937B-8FB1-4F11-820B-7BE65A182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95E042-7E1B-43DC-93FF-2E60CD9B0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94BE97-A836-4075-A77B-44FD8F99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198D14-349C-42F1-AF74-21B96BC9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1CF4A8-3155-4F52-BFB1-97927807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9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8A617-9E08-4009-90A5-10F3C485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297D1D-E383-4516-8E40-3A3C6F22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5BC6D5-6A8B-4F7C-87AA-4EECE134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9453AE-2A23-4862-B4C1-774BC05A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6959EC-A525-4A7A-98C6-0A41A240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07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04ACC1C-C189-47E4-96E2-014BA9148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791BF39-64A9-40FE-B968-D640184B8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8B0C8D-B96B-415D-A6CA-8AD6F1F1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B3A023-2A14-4CA8-8685-E20A2953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3E233-0C48-4F55-94A7-7F830307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243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6">
            <a:extLst>
              <a:ext uri="{FF2B5EF4-FFF2-40B4-BE49-F238E27FC236}">
                <a16:creationId xmlns:a16="http://schemas.microsoft.com/office/drawing/2014/main" id="{68EA7931-4FDE-4F96-A50D-335A6400CA7A}"/>
              </a:ext>
            </a:extLst>
          </p:cNvPr>
          <p:cNvSpPr/>
          <p:nvPr userDrawn="1"/>
        </p:nvSpPr>
        <p:spPr>
          <a:xfrm>
            <a:off x="-7251700" y="-2922588"/>
            <a:ext cx="9025467" cy="5256213"/>
          </a:xfrm>
          <a:prstGeom prst="ellipse">
            <a:avLst/>
          </a:prstGeom>
          <a:solidFill>
            <a:srgbClr val="7AD1E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pl-PL" sz="1800" dirty="0"/>
          </a:p>
        </p:txBody>
      </p:sp>
      <p:sp>
        <p:nvSpPr>
          <p:cNvPr id="3" name="Elipsa 7">
            <a:extLst>
              <a:ext uri="{FF2B5EF4-FFF2-40B4-BE49-F238E27FC236}">
                <a16:creationId xmlns:a16="http://schemas.microsoft.com/office/drawing/2014/main" id="{458CBFE3-CBC1-490B-B190-89EB5B37222E}"/>
              </a:ext>
            </a:extLst>
          </p:cNvPr>
          <p:cNvSpPr/>
          <p:nvPr userDrawn="1"/>
        </p:nvSpPr>
        <p:spPr>
          <a:xfrm>
            <a:off x="-2256367" y="469900"/>
            <a:ext cx="3270251" cy="827088"/>
          </a:xfrm>
          <a:prstGeom prst="ellipse">
            <a:avLst/>
          </a:prstGeom>
          <a:solidFill>
            <a:srgbClr val="CAE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pl-PL" sz="1800"/>
          </a:p>
        </p:txBody>
      </p:sp>
      <p:pic>
        <p:nvPicPr>
          <p:cNvPr id="4" name="Obraz 16" descr="Powiatowy UrzÄd Pracy w Cieszynie">
            <a:extLst>
              <a:ext uri="{FF2B5EF4-FFF2-40B4-BE49-F238E27FC236}">
                <a16:creationId xmlns:a16="http://schemas.microsoft.com/office/drawing/2014/main" id="{9C039635-08C6-48C2-8528-526FE40257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513" y="278606"/>
            <a:ext cx="25527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17">
            <a:extLst>
              <a:ext uri="{FF2B5EF4-FFF2-40B4-BE49-F238E27FC236}">
                <a16:creationId xmlns:a16="http://schemas.microsoft.com/office/drawing/2014/main" id="{DBC24A5A-BD88-4337-A914-54A0FEAAC2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993" y="278606"/>
            <a:ext cx="1625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4B65FE0-CC24-46D6-8718-B336A9339A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372" y="414337"/>
            <a:ext cx="75776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ipsa 9">
            <a:extLst>
              <a:ext uri="{FF2B5EF4-FFF2-40B4-BE49-F238E27FC236}">
                <a16:creationId xmlns:a16="http://schemas.microsoft.com/office/drawing/2014/main" id="{ECF60714-A0E1-479F-B421-C747CBD261A0}"/>
              </a:ext>
            </a:extLst>
          </p:cNvPr>
          <p:cNvSpPr/>
          <p:nvPr userDrawn="1"/>
        </p:nvSpPr>
        <p:spPr>
          <a:xfrm>
            <a:off x="-2451100" y="4797425"/>
            <a:ext cx="4224867" cy="4319588"/>
          </a:xfrm>
          <a:prstGeom prst="ellipse">
            <a:avLst/>
          </a:prstGeom>
          <a:solidFill>
            <a:srgbClr val="CAE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pl-PL" sz="1800"/>
          </a:p>
        </p:txBody>
      </p:sp>
      <p:sp>
        <p:nvSpPr>
          <p:cNvPr id="9" name="Elipsa 10">
            <a:extLst>
              <a:ext uri="{FF2B5EF4-FFF2-40B4-BE49-F238E27FC236}">
                <a16:creationId xmlns:a16="http://schemas.microsoft.com/office/drawing/2014/main" id="{BA6C554E-E6D3-4C2A-AD68-31810B83493C}"/>
              </a:ext>
            </a:extLst>
          </p:cNvPr>
          <p:cNvSpPr/>
          <p:nvPr userDrawn="1"/>
        </p:nvSpPr>
        <p:spPr>
          <a:xfrm>
            <a:off x="-3274484" y="6656388"/>
            <a:ext cx="8576735" cy="1439862"/>
          </a:xfrm>
          <a:prstGeom prst="ellipse">
            <a:avLst/>
          </a:prstGeom>
          <a:solidFill>
            <a:srgbClr val="7BD1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pl-PL" sz="1800"/>
          </a:p>
        </p:txBody>
      </p:sp>
      <p:sp>
        <p:nvSpPr>
          <p:cNvPr id="10" name="Elipsa 8">
            <a:extLst>
              <a:ext uri="{FF2B5EF4-FFF2-40B4-BE49-F238E27FC236}">
                <a16:creationId xmlns:a16="http://schemas.microsoft.com/office/drawing/2014/main" id="{54D677F4-C4DC-47F8-8271-3CB202DDAE7B}"/>
              </a:ext>
            </a:extLst>
          </p:cNvPr>
          <p:cNvSpPr/>
          <p:nvPr userDrawn="1"/>
        </p:nvSpPr>
        <p:spPr>
          <a:xfrm>
            <a:off x="11377084" y="-3173413"/>
            <a:ext cx="2658533" cy="6346826"/>
          </a:xfrm>
          <a:prstGeom prst="ellipse">
            <a:avLst/>
          </a:prstGeom>
          <a:solidFill>
            <a:srgbClr val="CAE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pl-PL" sz="180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1FCAAFC8-CC5D-4C7A-9C79-5FF00AA86C4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1069" y="76200"/>
            <a:ext cx="1827564" cy="124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15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824CFC-2F7C-4041-966C-3C6220447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490F56-7162-4D5E-855B-7D694A9E0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837414-CA30-43A3-810F-B94AD04E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0CA496-E4B9-4389-8EFC-32D5C3A68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9BAD54-EFD5-4B99-A303-E4FC73E6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09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4CBD1A-8C9C-475E-A964-33439CC56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F14976-7D86-437B-AAE8-798A6AC8C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75188C-181B-4659-B24F-6778F0CE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B3E6FE-C701-4B84-9CBA-719607AD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AA4379-BA3C-4E68-A0D3-5E481A2D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663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DFEA8B-5B9F-406F-97BC-C56B1C7B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D0E457-9CD1-46FF-8A28-A6DD2E661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E5101B6-853E-4E67-8334-D8D315DAF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C8FC4D-C76A-42AE-9612-DEAE2C11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0E89AD-BDAB-48E0-8AAF-50ADD131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C4AF33-36C4-4F66-A794-88F86AA6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02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5C9C93-3BAC-4F56-A3D2-B0535506F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2DDB64-CDD1-4911-8B48-15BAE0DF1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D05908-98C3-4BA3-855E-6B81A4EEC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4A4E276-386E-4804-B24B-48C4CD0BB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4DEE080-F3F7-4363-A660-1DF5963D7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4354A47-AFCC-45DC-B0A1-570DCEDD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73A18F4-425C-4987-93EA-701B5FE9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462C10C-3748-432C-A50D-F6136250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921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2F646-7690-411E-9BB2-B0861F1D1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A3DAF21-9A15-4D34-B73C-D3F83E86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E7F256B-0242-485F-AF3A-3E748C32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798B912-46BC-41BA-813F-3A9DEC3B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101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BF474F6-CEF9-4319-B3D2-CD4622E0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6255B4F-8018-4835-8678-D6BE75B5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7C7289E-85B5-43A2-A42F-43B4B171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25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1B80C8-78B6-4BC3-ABFF-DC745647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50BCE-29F2-4585-B9FC-EE09C02A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98CCDF-112A-412F-AF73-F53E14A93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7CA51CD-98A4-4CD2-A72F-5151E36E1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FE5A2A-7496-43B2-A69E-709EE77A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F185BBC-C77E-4AEF-A350-7C9A7549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03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039CC-CF93-4E47-964D-31AE3288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2DAFC7B-D0A6-48CC-B780-7BB6FA089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2D3916A-72F2-4402-8B00-DC7B9C6B4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956B556-F71B-496B-B279-83BF8631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AB3879-A6C8-4E88-85C4-C71495F9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96C3D9-696F-4302-8007-29F38861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84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DB26F0A-60B1-4047-9EFF-18F304F2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7C0B05-38C2-4AF1-9F8A-F2E45EB29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48D6C6-B1E5-42B5-82D6-F2CCEEA01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16543-71B0-4E55-A441-BB8D1433DF7E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C79421-CB58-41B6-863C-9155E76AF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222DD4-DDEC-4B87-BE52-5CB03CDA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6766A-B9DB-4470-ADA9-40B795BB73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69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264E29-AB00-473D-B592-15A1DD908ED0}"/>
              </a:ext>
            </a:extLst>
          </p:cNvPr>
          <p:cNvSpPr txBox="1"/>
          <p:nvPr/>
        </p:nvSpPr>
        <p:spPr>
          <a:xfrm>
            <a:off x="951347" y="905163"/>
            <a:ext cx="10012218" cy="5291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  <a:t>Działania </a:t>
            </a:r>
            <a:b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  <a:t>Powiatowego Urzędu Pracy w Cieszynie aktywizacyjne i wspierające </a:t>
            </a:r>
            <a:b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  <a:t>lokalny rynek pracy </a:t>
            </a:r>
            <a:b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4600" b="1" dirty="0">
                <a:solidFill>
                  <a:schemeClr val="accent1">
                    <a:lumMod val="75000"/>
                  </a:schemeClr>
                </a:solidFill>
              </a:rPr>
              <a:t>w 2020 roku</a:t>
            </a:r>
          </a:p>
        </p:txBody>
      </p:sp>
    </p:spTree>
    <p:extLst>
      <p:ext uri="{BB962C8B-B14F-4D97-AF65-F5344CB8AC3E}">
        <p14:creationId xmlns:p14="http://schemas.microsoft.com/office/powerpoint/2010/main" val="8780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B74A8B97-7A26-40CD-99EF-E20629236E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781078" y="1185492"/>
            <a:ext cx="7043737" cy="611188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Środki finansowe w dyspozycji Powiatowego Urzędu Pracy w Cieszynie </a:t>
            </a:r>
            <a:b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w 2020 roku</a:t>
            </a:r>
          </a:p>
        </p:txBody>
      </p:sp>
      <p:graphicFrame>
        <p:nvGraphicFramePr>
          <p:cNvPr id="2" name="Wykres 3">
            <a:extLst>
              <a:ext uri="{FF2B5EF4-FFF2-40B4-BE49-F238E27FC236}">
                <a16:creationId xmlns:a16="http://schemas.microsoft.com/office/drawing/2014/main" id="{780E0E1E-B86A-476A-BA7B-CB7734BD5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016607"/>
              </p:ext>
            </p:extLst>
          </p:nvPr>
        </p:nvGraphicFramePr>
        <p:xfrm>
          <a:off x="760576" y="1558737"/>
          <a:ext cx="10332785" cy="553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B74A8B97-7A26-40CD-99EF-E20629236E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526900" y="1282085"/>
            <a:ext cx="8878887" cy="444500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altLang="pl-PL" sz="1500" b="1" dirty="0">
                <a:latin typeface="Arial" panose="020B0604020202020204" pitchFamily="34" charset="0"/>
                <a:cs typeface="Arial" panose="020B0604020202020204" pitchFamily="34" charset="0"/>
              </a:rPr>
              <a:t>Środki finansowe na aktywne formy przeciwdziałania bezrobociu w 2020 roku</a:t>
            </a:r>
          </a:p>
        </p:txBody>
      </p:sp>
      <p:graphicFrame>
        <p:nvGraphicFramePr>
          <p:cNvPr id="2" name="Wykres 3">
            <a:extLst>
              <a:ext uri="{FF2B5EF4-FFF2-40B4-BE49-F238E27FC236}">
                <a16:creationId xmlns:a16="http://schemas.microsoft.com/office/drawing/2014/main" id="{780E0E1E-B86A-476A-BA7B-CB7734BD5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66420"/>
              </p:ext>
            </p:extLst>
          </p:nvPr>
        </p:nvGraphicFramePr>
        <p:xfrm>
          <a:off x="1327355" y="1504335"/>
          <a:ext cx="9783096" cy="5353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125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B74A8B97-7A26-40CD-99EF-E20629236E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49034" y="1253578"/>
            <a:ext cx="6994525" cy="681038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alt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Ilość osób objętych aktywizacją ze środków Funduszu Pracy </a:t>
            </a:r>
            <a:br>
              <a:rPr lang="pl-PL" altLang="pl-PL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i Europejskiego Funduszu Społecznego</a:t>
            </a:r>
            <a:endParaRPr lang="pl-PL" altLang="pl-PL" sz="247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Wykres 3">
            <a:extLst>
              <a:ext uri="{FF2B5EF4-FFF2-40B4-BE49-F238E27FC236}">
                <a16:creationId xmlns:a16="http://schemas.microsoft.com/office/drawing/2014/main" id="{780E0E1E-B86A-476A-BA7B-CB7734BD5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42819"/>
              </p:ext>
            </p:extLst>
          </p:nvPr>
        </p:nvGraphicFramePr>
        <p:xfrm>
          <a:off x="875073" y="1203630"/>
          <a:ext cx="10166554" cy="5654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976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B74A8B97-7A26-40CD-99EF-E20629236E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475808" y="1214779"/>
            <a:ext cx="7043737" cy="668338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Środki finansowe w ramach Tarczy Antykryzysowej </a:t>
            </a:r>
            <a:b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w 2020 roku</a:t>
            </a:r>
          </a:p>
        </p:txBody>
      </p:sp>
      <p:graphicFrame>
        <p:nvGraphicFramePr>
          <p:cNvPr id="2" name="Wykres 3">
            <a:extLst>
              <a:ext uri="{FF2B5EF4-FFF2-40B4-BE49-F238E27FC236}">
                <a16:creationId xmlns:a16="http://schemas.microsoft.com/office/drawing/2014/main" id="{780E0E1E-B86A-476A-BA7B-CB7734BD5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647087"/>
              </p:ext>
            </p:extLst>
          </p:nvPr>
        </p:nvGraphicFramePr>
        <p:xfrm>
          <a:off x="501445" y="1789472"/>
          <a:ext cx="10992465" cy="5068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54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B74A8B97-7A26-40CD-99EF-E20629236E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991073" y="1212720"/>
            <a:ext cx="6996112" cy="563563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alt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Ilość złożonych wniosków w ramach Tarczy Antykryzysowej</a:t>
            </a:r>
            <a:endParaRPr lang="pl-PL" altLang="pl-PL" sz="247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Wykres 3">
            <a:extLst>
              <a:ext uri="{FF2B5EF4-FFF2-40B4-BE49-F238E27FC236}">
                <a16:creationId xmlns:a16="http://schemas.microsoft.com/office/drawing/2014/main" id="{780E0E1E-B86A-476A-BA7B-CB7734BD51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465051"/>
              </p:ext>
            </p:extLst>
          </p:nvPr>
        </p:nvGraphicFramePr>
        <p:xfrm>
          <a:off x="216310" y="1494502"/>
          <a:ext cx="11110451" cy="524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0881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71</Words>
  <Application>Microsoft Office PowerPoint</Application>
  <PresentationFormat>Panoramiczny</PresentationFormat>
  <Paragraphs>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Środki finansowe w dyspozycji Powiatowego Urzędu Pracy w Cieszynie  w 2020 roku</vt:lpstr>
      <vt:lpstr>Środki finansowe na aktywne formy przeciwdziałania bezrobociu w 2020 roku</vt:lpstr>
      <vt:lpstr>Ilość osób objętych aktywizacją ze środków Funduszu Pracy  i Europejskiego Funduszu Społecznego</vt:lpstr>
      <vt:lpstr>Środki finansowe w ramach Tarczy Antykryzysowej  w 2020 roku</vt:lpstr>
      <vt:lpstr>Ilość złożonych wniosków w ramach Tarczy Antykryzysowej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Strona tytułowa</dc:title>
  <dc:creator>Joanna Pytlińska</dc:creator>
  <cp:lastModifiedBy>Joanna Pytlińska</cp:lastModifiedBy>
  <cp:revision>49</cp:revision>
  <cp:lastPrinted>2021-04-22T08:41:05Z</cp:lastPrinted>
  <dcterms:created xsi:type="dcterms:W3CDTF">2021-04-19T07:20:33Z</dcterms:created>
  <dcterms:modified xsi:type="dcterms:W3CDTF">2021-04-22T08:44:55Z</dcterms:modified>
</cp:coreProperties>
</file>