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28"/>
  </p:notesMasterIdLst>
  <p:handoutMasterIdLst>
    <p:handoutMasterId r:id="rId29"/>
  </p:handoutMasterIdLst>
  <p:sldIdLst>
    <p:sldId id="294" r:id="rId2"/>
    <p:sldId id="375" r:id="rId3"/>
    <p:sldId id="376" r:id="rId4"/>
    <p:sldId id="371" r:id="rId5"/>
    <p:sldId id="373" r:id="rId6"/>
    <p:sldId id="360" r:id="rId7"/>
    <p:sldId id="369" r:id="rId8"/>
    <p:sldId id="367" r:id="rId9"/>
    <p:sldId id="366" r:id="rId10"/>
    <p:sldId id="370" r:id="rId11"/>
    <p:sldId id="372" r:id="rId12"/>
    <p:sldId id="307" r:id="rId13"/>
    <p:sldId id="338" r:id="rId14"/>
    <p:sldId id="308" r:id="rId15"/>
    <p:sldId id="314" r:id="rId16"/>
    <p:sldId id="310" r:id="rId17"/>
    <p:sldId id="374" r:id="rId18"/>
    <p:sldId id="315" r:id="rId19"/>
    <p:sldId id="348" r:id="rId20"/>
    <p:sldId id="317" r:id="rId21"/>
    <p:sldId id="345" r:id="rId22"/>
    <p:sldId id="318" r:id="rId23"/>
    <p:sldId id="319" r:id="rId24"/>
    <p:sldId id="379" r:id="rId25"/>
    <p:sldId id="378" r:id="rId26"/>
    <p:sldId id="362" r:id="rId27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12.02.2019\wykresy%20dla%20szk&#243;&#32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wspolny%20we\Ksi&#261;&#380;ka%202019\Demograficzny%20stan%20na%202018%20r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04.2018\Por&#243;wnanie%20uczni&#243;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04.2018\Por&#243;wnanie%20uczni&#243;w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04.2018\Por&#243;wnanie%20uczni&#243;w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\home%20we\mrajwa\Moje_dok\Prezentacja%20Power%20Point\Prezentacja%2004.2018\Por&#243;wnanie%20uczni&#243;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Arkusz2!$C$4</c:f>
              <c:strCache>
                <c:ptCount val="1"/>
                <c:pt idx="0">
                  <c:v>2019 r.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Arkusz2!$B$5:$B$6</c:f>
              <c:strCache>
                <c:ptCount val="2"/>
                <c:pt idx="0">
                  <c:v>I Liceum Ogólnokształcące im. A. Osuchowskiego w Cieszynie</c:v>
                </c:pt>
                <c:pt idx="1">
                  <c:v>II Liceum Ogólnokształcące im. M. Kopernika w Cieszynie</c:v>
                </c:pt>
              </c:strCache>
            </c:strRef>
          </c:cat>
          <c:val>
            <c:numRef>
              <c:f>Arkusz2!$C$5:$C$6</c:f>
              <c:numCache>
                <c:formatCode>General</c:formatCode>
                <c:ptCount val="2"/>
                <c:pt idx="0">
                  <c:v>31</c:v>
                </c:pt>
                <c:pt idx="1">
                  <c:v>37</c:v>
                </c:pt>
              </c:numCache>
            </c:numRef>
          </c:val>
        </c:ser>
        <c:ser>
          <c:idx val="1"/>
          <c:order val="1"/>
          <c:tx>
            <c:strRef>
              <c:f>Arkusz2!$D$4</c:f>
              <c:strCache>
                <c:ptCount val="1"/>
                <c:pt idx="0">
                  <c:v>2018r.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Arkusz2!$B$5:$B$6</c:f>
              <c:strCache>
                <c:ptCount val="2"/>
                <c:pt idx="0">
                  <c:v>I Liceum Ogólnokształcące im. A. Osuchowskiego w Cieszynie</c:v>
                </c:pt>
                <c:pt idx="1">
                  <c:v>II Liceum Ogólnokształcące im. M. Kopernika w Cieszynie</c:v>
                </c:pt>
              </c:strCache>
            </c:strRef>
          </c:cat>
          <c:val>
            <c:numRef>
              <c:f>Arkusz2!$D$5:$D$6</c:f>
              <c:numCache>
                <c:formatCode>General</c:formatCode>
                <c:ptCount val="2"/>
                <c:pt idx="0">
                  <c:v>22</c:v>
                </c:pt>
                <c:pt idx="1">
                  <c:v>57</c:v>
                </c:pt>
              </c:numCache>
            </c:numRef>
          </c:val>
        </c:ser>
        <c:ser>
          <c:idx val="2"/>
          <c:order val="2"/>
          <c:tx>
            <c:strRef>
              <c:f>Arkusz2!$E$4</c:f>
              <c:strCache>
                <c:ptCount val="1"/>
                <c:pt idx="0">
                  <c:v>2017r.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Arkusz2!$B$5:$B$6</c:f>
              <c:strCache>
                <c:ptCount val="2"/>
                <c:pt idx="0">
                  <c:v>I Liceum Ogólnokształcące im. A. Osuchowskiego w Cieszynie</c:v>
                </c:pt>
                <c:pt idx="1">
                  <c:v>II Liceum Ogólnokształcące im. M. Kopernika w Cieszynie</c:v>
                </c:pt>
              </c:strCache>
            </c:strRef>
          </c:cat>
          <c:val>
            <c:numRef>
              <c:f>Arkusz2!$E$5:$E$6</c:f>
              <c:numCache>
                <c:formatCode>General</c:formatCode>
                <c:ptCount val="2"/>
                <c:pt idx="0">
                  <c:v>19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88342528"/>
        <c:axId val="88344064"/>
        <c:axId val="0"/>
      </c:bar3DChart>
      <c:catAx>
        <c:axId val="883425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8344064"/>
        <c:crosses val="max"/>
        <c:auto val="1"/>
        <c:lblAlgn val="ctr"/>
        <c:lblOffset val="100"/>
        <c:noMultiLvlLbl val="0"/>
      </c:catAx>
      <c:valAx>
        <c:axId val="88344064"/>
        <c:scaling>
          <c:orientation val="maxMin"/>
          <c:max val="200"/>
        </c:scaling>
        <c:delete val="1"/>
        <c:axPos val="l"/>
        <c:numFmt formatCode="General" sourceLinked="0"/>
        <c:majorTickMark val="out"/>
        <c:minorTickMark val="none"/>
        <c:tickLblPos val="nextTo"/>
        <c:crossAx val="88342528"/>
        <c:crosses val="autoZero"/>
        <c:crossBetween val="between"/>
        <c:minorUnit val="2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 LO'!$B$2</c:f>
              <c:strCache>
                <c:ptCount val="1"/>
                <c:pt idx="0">
                  <c:v>planowany nabór 2019/2020 po szkole podstawowej -                                                180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 LO'!$A$3:$A$7</c:f>
              <c:strCache>
                <c:ptCount val="5"/>
                <c:pt idx="0">
                  <c:v>akademicki</c:v>
                </c:pt>
                <c:pt idx="1">
                  <c:v>medyczny</c:v>
                </c:pt>
                <c:pt idx="2">
                  <c:v>humanistyczny- społeczny</c:v>
                </c:pt>
                <c:pt idx="3">
                  <c:v>ekonomiczno-biznesowy</c:v>
                </c:pt>
                <c:pt idx="4">
                  <c:v>lingwistyczny</c:v>
                </c:pt>
              </c:strCache>
            </c:strRef>
          </c:cat>
          <c:val>
            <c:numRef>
              <c:f>'I LO'!$B$3:$B$7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97-44E0-BE40-0483BC2FCA41}"/>
            </c:ext>
          </c:extLst>
        </c:ser>
        <c:ser>
          <c:idx val="1"/>
          <c:order val="1"/>
          <c:tx>
            <c:strRef>
              <c:f>'I LO'!$C$2</c:f>
              <c:strCache>
                <c:ptCount val="1"/>
                <c:pt idx="0">
                  <c:v>planowany nabór 2019/2020 po gimnazjum -                                                180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 LO'!$A$3:$A$7</c:f>
              <c:strCache>
                <c:ptCount val="5"/>
                <c:pt idx="0">
                  <c:v>akademicki</c:v>
                </c:pt>
                <c:pt idx="1">
                  <c:v>medyczny</c:v>
                </c:pt>
                <c:pt idx="2">
                  <c:v>humanistyczny- społeczny</c:v>
                </c:pt>
                <c:pt idx="3">
                  <c:v>ekonomiczno-biznesowy</c:v>
                </c:pt>
                <c:pt idx="4">
                  <c:v>lingwistyczny</c:v>
                </c:pt>
              </c:strCache>
            </c:strRef>
          </c:cat>
          <c:val>
            <c:numRef>
              <c:f>'I LO'!$C$3:$C$7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97-44E0-BE40-0483BC2FCA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557824"/>
        <c:axId val="84559360"/>
        <c:axId val="0"/>
      </c:bar3DChart>
      <c:catAx>
        <c:axId val="8455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4559360"/>
        <c:crosses val="autoZero"/>
        <c:auto val="1"/>
        <c:lblAlgn val="ctr"/>
        <c:lblOffset val="100"/>
        <c:noMultiLvlLbl val="0"/>
      </c:catAx>
      <c:valAx>
        <c:axId val="8455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55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86744049612"/>
          <c:y val="0.19493359153771675"/>
          <c:w val="0.29137932844324754"/>
          <c:h val="0.43672061825605135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'II LO'!$B$2</c:f>
              <c:strCache>
                <c:ptCount val="1"/>
                <c:pt idx="0">
                  <c:v>planowany nabór 2019/2020 po szkole podstawowej -                                                180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'II LO'!$A$3:$A$8</c:f>
              <c:strCache>
                <c:ptCount val="6"/>
                <c:pt idx="0">
                  <c:v>językowo-turystyczna</c:v>
                </c:pt>
                <c:pt idx="1">
                  <c:v>społeczno-prawny</c:v>
                </c:pt>
                <c:pt idx="2">
                  <c:v>politechniczny</c:v>
                </c:pt>
                <c:pt idx="3">
                  <c:v>biologiczno-chem.</c:v>
                </c:pt>
                <c:pt idx="4">
                  <c:v>ekonomiczno-menadżerska</c:v>
                </c:pt>
                <c:pt idx="5">
                  <c:v>psychol.-humanist.</c:v>
                </c:pt>
              </c:strCache>
            </c:strRef>
          </c:cat>
          <c:val>
            <c:numRef>
              <c:f>'II LO'!$B$3:$B$8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46-41E1-8DA7-06FCDEFCE725}"/>
            </c:ext>
          </c:extLst>
        </c:ser>
        <c:ser>
          <c:idx val="1"/>
          <c:order val="1"/>
          <c:tx>
            <c:strRef>
              <c:f>'II LO'!$C$2</c:f>
              <c:strCache>
                <c:ptCount val="1"/>
                <c:pt idx="0">
                  <c:v>planowany nabór 2019/2020 po gimnazjum -                                                180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'II LO'!$A$3:$A$8</c:f>
              <c:strCache>
                <c:ptCount val="6"/>
                <c:pt idx="0">
                  <c:v>językowo-turystyczna</c:v>
                </c:pt>
                <c:pt idx="1">
                  <c:v>społeczno-prawny</c:v>
                </c:pt>
                <c:pt idx="2">
                  <c:v>politechniczny</c:v>
                </c:pt>
                <c:pt idx="3">
                  <c:v>biologiczno-chem.</c:v>
                </c:pt>
                <c:pt idx="4">
                  <c:v>ekonomiczno-menadżerska</c:v>
                </c:pt>
                <c:pt idx="5">
                  <c:v>psychol.-humanist.</c:v>
                </c:pt>
              </c:strCache>
            </c:strRef>
          </c:cat>
          <c:val>
            <c:numRef>
              <c:f>'II LO'!$C$3:$C$8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46-41E1-8DA7-06FCDEFCE7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776192"/>
        <c:axId val="92984832"/>
        <c:axId val="0"/>
      </c:bar3DChart>
      <c:catAx>
        <c:axId val="36776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92984832"/>
        <c:crosses val="autoZero"/>
        <c:auto val="1"/>
        <c:lblAlgn val="ctr"/>
        <c:lblOffset val="100"/>
        <c:noMultiLvlLbl val="0"/>
      </c:catAx>
      <c:valAx>
        <c:axId val="92984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77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44058182061974"/>
          <c:y val="0.11903825571439837"/>
          <c:w val="0.281774910220011"/>
          <c:h val="0.43672061825605135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'ZS Cieszyn'!$C$2</c:f>
              <c:strCache>
                <c:ptCount val="1"/>
                <c:pt idx="0">
                  <c:v>planowany nabór 2019/2020 po szkole podstawowej -                                                150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 Cieszyn'!$A$3:$B$9</c:f>
              <c:strCache>
                <c:ptCount val="7"/>
                <c:pt idx="0">
                  <c:v>ogólna</c:v>
                </c:pt>
                <c:pt idx="1">
                  <c:v>socjalna</c:v>
                </c:pt>
                <c:pt idx="2">
                  <c:v>wojskowa</c:v>
                </c:pt>
                <c:pt idx="4">
                  <c:v>t. informatyk</c:v>
                </c:pt>
                <c:pt idx="5">
                  <c:v>t. programista</c:v>
                </c:pt>
                <c:pt idx="6">
                  <c:v>t. logistyk</c:v>
                </c:pt>
              </c:strCache>
            </c:strRef>
          </c:cat>
          <c:val>
            <c:numRef>
              <c:f>'ZS Cieszyn'!$C$3:$C$9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4">
                  <c:v>15</c:v>
                </c:pt>
                <c:pt idx="5">
                  <c:v>15</c:v>
                </c:pt>
                <c:pt idx="6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F5-4707-A05C-61E1909233D5}"/>
            </c:ext>
          </c:extLst>
        </c:ser>
        <c:ser>
          <c:idx val="1"/>
          <c:order val="1"/>
          <c:tx>
            <c:strRef>
              <c:f>'ZS Cieszyn'!$D$2</c:f>
              <c:strCache>
                <c:ptCount val="1"/>
                <c:pt idx="0">
                  <c:v>planowany nabór 2019/2020 po gimnazjum -                                                150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 Cieszyn'!$A$3:$B$9</c:f>
              <c:strCache>
                <c:ptCount val="7"/>
                <c:pt idx="0">
                  <c:v>ogólna</c:v>
                </c:pt>
                <c:pt idx="1">
                  <c:v>socjalna</c:v>
                </c:pt>
                <c:pt idx="2">
                  <c:v>wojskowa</c:v>
                </c:pt>
                <c:pt idx="4">
                  <c:v>t. informatyk</c:v>
                </c:pt>
                <c:pt idx="5">
                  <c:v>t. programista</c:v>
                </c:pt>
                <c:pt idx="6">
                  <c:v>t. logistyk</c:v>
                </c:pt>
              </c:strCache>
            </c:strRef>
          </c:cat>
          <c:val>
            <c:numRef>
              <c:f>'ZS Cieszyn'!$D$3:$D$9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4">
                  <c:v>15</c:v>
                </c:pt>
                <c:pt idx="5">
                  <c:v>15</c:v>
                </c:pt>
                <c:pt idx="6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F5-4707-A05C-61E1909233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978496"/>
        <c:axId val="85980288"/>
        <c:axId val="0"/>
      </c:bar3DChart>
      <c:catAx>
        <c:axId val="85978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5980288"/>
        <c:crosses val="autoZero"/>
        <c:auto val="1"/>
        <c:lblAlgn val="ctr"/>
        <c:lblOffset val="100"/>
        <c:noMultiLvlLbl val="0"/>
      </c:catAx>
      <c:valAx>
        <c:axId val="85980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97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93712746737481"/>
          <c:y val="0.11723706013083188"/>
          <c:w val="0.27317092867788662"/>
          <c:h val="0.56605831677647855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ZST!$C$2</c:f>
              <c:strCache>
                <c:ptCount val="1"/>
                <c:pt idx="0">
                  <c:v>planowany nabór 2019/2020 po szkole podstawowej -                                                120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-7.4010471257887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416754012620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ZST!$A$3:$B$14</c:f>
              <c:strCache>
                <c:ptCount val="12"/>
                <c:pt idx="0">
                  <c:v>t. elektryk</c:v>
                </c:pt>
                <c:pt idx="1">
                  <c:v>t. mechanik</c:v>
                </c:pt>
                <c:pt idx="2">
                  <c:v>t. mechatronik</c:v>
                </c:pt>
                <c:pt idx="3">
                  <c:v>t. urządzeń i system.energetyki odnawialnej</c:v>
                </c:pt>
                <c:pt idx="4">
                  <c:v>t. usług fryzjerskich</c:v>
                </c:pt>
                <c:pt idx="5">
                  <c:v>t. chłodnictwa i klimatyzacji</c:v>
                </c:pt>
                <c:pt idx="7">
                  <c:v>mechanik pojazdów sam.</c:v>
                </c:pt>
                <c:pt idx="8">
                  <c:v>elektryk</c:v>
                </c:pt>
                <c:pt idx="9">
                  <c:v>wielozawodowa</c:v>
                </c:pt>
                <c:pt idx="10">
                  <c:v>fryzjer</c:v>
                </c:pt>
                <c:pt idx="11">
                  <c:v>kierowca mechanik</c:v>
                </c:pt>
              </c:strCache>
            </c:strRef>
          </c:cat>
          <c:val>
            <c:numRef>
              <c:f>ZST!$C$3:$C$14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7">
                  <c:v>15</c:v>
                </c:pt>
                <c:pt idx="8">
                  <c:v>10</c:v>
                </c:pt>
                <c:pt idx="9">
                  <c:v>10</c:v>
                </c:pt>
                <c:pt idx="10">
                  <c:v>15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A-4233-8842-DB55163233DB}"/>
            </c:ext>
          </c:extLst>
        </c:ser>
        <c:ser>
          <c:idx val="1"/>
          <c:order val="1"/>
          <c:tx>
            <c:strRef>
              <c:f>ZST!$D$2</c:f>
              <c:strCache>
                <c:ptCount val="1"/>
                <c:pt idx="0">
                  <c:v>planowany nabór 2019/2020 po gimnazjum -                                                120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1.18416754012620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8125655094653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3218848264198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3614659761042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3614659761042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40104712578872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8416754012620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6282303676735315E-2"/>
                  <c:y val="6.1871616395978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3218848264198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ZST!$A$3:$B$14</c:f>
              <c:strCache>
                <c:ptCount val="12"/>
                <c:pt idx="0">
                  <c:v>t. elektryk</c:v>
                </c:pt>
                <c:pt idx="1">
                  <c:v>t. mechanik</c:v>
                </c:pt>
                <c:pt idx="2">
                  <c:v>t. mechatronik</c:v>
                </c:pt>
                <c:pt idx="3">
                  <c:v>t. urządzeń i system.energetyki odnawialnej</c:v>
                </c:pt>
                <c:pt idx="4">
                  <c:v>t. usług fryzjerskich</c:v>
                </c:pt>
                <c:pt idx="5">
                  <c:v>t. chłodnictwa i klimatyzacji</c:v>
                </c:pt>
                <c:pt idx="7">
                  <c:v>mechanik pojazdów sam.</c:v>
                </c:pt>
                <c:pt idx="8">
                  <c:v>elektryk</c:v>
                </c:pt>
                <c:pt idx="9">
                  <c:v>wielozawodowa</c:v>
                </c:pt>
                <c:pt idx="10">
                  <c:v>fryzjer</c:v>
                </c:pt>
                <c:pt idx="11">
                  <c:v>kierowca mechanik</c:v>
                </c:pt>
              </c:strCache>
            </c:strRef>
          </c:cat>
          <c:val>
            <c:numRef>
              <c:f>ZST!$D$3:$D$14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7">
                  <c:v>15</c:v>
                </c:pt>
                <c:pt idx="8">
                  <c:v>10</c:v>
                </c:pt>
                <c:pt idx="9">
                  <c:v>10</c:v>
                </c:pt>
                <c:pt idx="10">
                  <c:v>15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3A-4233-8842-DB55163233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753856"/>
        <c:axId val="85755392"/>
        <c:axId val="0"/>
      </c:bar3DChart>
      <c:catAx>
        <c:axId val="85753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5755392"/>
        <c:crosses val="autoZero"/>
        <c:auto val="1"/>
        <c:lblAlgn val="ctr"/>
        <c:lblOffset val="100"/>
        <c:noMultiLvlLbl val="0"/>
      </c:catAx>
      <c:valAx>
        <c:axId val="85755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75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90946689499965"/>
          <c:y val="0.19448733641473473"/>
          <c:w val="0.28596655402700299"/>
          <c:h val="0.3511642947183806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ZSEG!$C$2</c:f>
              <c:strCache>
                <c:ptCount val="1"/>
                <c:pt idx="0">
                  <c:v>planowany nabór 2019/2020 po szkole podstawowej -                                               210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ZSEG!$A$3:$A$15</c:f>
              <c:strCache>
                <c:ptCount val="13"/>
                <c:pt idx="0">
                  <c:v>t. handlowiec</c:v>
                </c:pt>
                <c:pt idx="1">
                  <c:v>t. ekonomista</c:v>
                </c:pt>
                <c:pt idx="2">
                  <c:v>t. informatyk</c:v>
                </c:pt>
                <c:pt idx="3">
                  <c:v>t. programista</c:v>
                </c:pt>
                <c:pt idx="4">
                  <c:v>t. reklamy</c:v>
                </c:pt>
                <c:pt idx="5">
                  <c:v>t. rachunkowości</c:v>
                </c:pt>
                <c:pt idx="6">
                  <c:v>t. żywienia i usług gastronomicznych</c:v>
                </c:pt>
                <c:pt idx="7">
                  <c:v>t. organizacji turystyki</c:v>
                </c:pt>
                <c:pt idx="8">
                  <c:v>t. usług kelnerskich</c:v>
                </c:pt>
                <c:pt idx="10">
                  <c:v>kucharz</c:v>
                </c:pt>
                <c:pt idx="11">
                  <c:v>sprzedawca</c:v>
                </c:pt>
                <c:pt idx="12">
                  <c:v>cukiernik</c:v>
                </c:pt>
              </c:strCache>
            </c:strRef>
          </c:cat>
          <c:val>
            <c:numRef>
              <c:f>ZSEG!$C$3:$C$15</c:f>
              <c:numCache>
                <c:formatCode>General</c:formatCode>
                <c:ptCount val="1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30</c:v>
                </c:pt>
                <c:pt idx="5">
                  <c:v>15</c:v>
                </c:pt>
                <c:pt idx="6">
                  <c:v>30</c:v>
                </c:pt>
                <c:pt idx="7">
                  <c:v>30</c:v>
                </c:pt>
                <c:pt idx="8">
                  <c:v>15</c:v>
                </c:pt>
                <c:pt idx="10">
                  <c:v>15</c:v>
                </c:pt>
                <c:pt idx="11">
                  <c:v>8</c:v>
                </c:pt>
                <c:pt idx="1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2C-4B04-9F78-8AC7780E9039}"/>
            </c:ext>
          </c:extLst>
        </c:ser>
        <c:ser>
          <c:idx val="1"/>
          <c:order val="1"/>
          <c:tx>
            <c:strRef>
              <c:f>ZSEG!$D$2</c:f>
              <c:strCache>
                <c:ptCount val="1"/>
                <c:pt idx="0">
                  <c:v>planowany nabór 2019/2020 po gimnazjum -                                                210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4.3348635439568817E-3"/>
                  <c:y val="-6.1871616395978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798180586091756E-3"/>
                  <c:y val="-6.1871616395978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899090293045878E-3"/>
                  <c:y val="-6.1871616395978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49545146523204E-3"/>
                  <c:y val="-6.1871616395978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247725732614695E-3"/>
                  <c:y val="3.0935808197989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798180586091756E-3"/>
                  <c:y val="9.2807424593967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348635439568817E-3"/>
                  <c:y val="3.0935808197989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114681602566056E-2"/>
                  <c:y val="3.0935808197989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2247725732614695E-3"/>
                  <c:y val="-6.1871616395978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3348635439568817E-3"/>
                  <c:y val="-6.1871616395978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ZSEG!$A$3:$A$15</c:f>
              <c:strCache>
                <c:ptCount val="13"/>
                <c:pt idx="0">
                  <c:v>t. handlowiec</c:v>
                </c:pt>
                <c:pt idx="1">
                  <c:v>t. ekonomista</c:v>
                </c:pt>
                <c:pt idx="2">
                  <c:v>t. informatyk</c:v>
                </c:pt>
                <c:pt idx="3">
                  <c:v>t. programista</c:v>
                </c:pt>
                <c:pt idx="4">
                  <c:v>t. reklamy</c:v>
                </c:pt>
                <c:pt idx="5">
                  <c:v>t. rachunkowości</c:v>
                </c:pt>
                <c:pt idx="6">
                  <c:v>t. żywienia i usług gastronomicznych</c:v>
                </c:pt>
                <c:pt idx="7">
                  <c:v>t. organizacji turystyki</c:v>
                </c:pt>
                <c:pt idx="8">
                  <c:v>t. usług kelnerskich</c:v>
                </c:pt>
                <c:pt idx="10">
                  <c:v>kucharz</c:v>
                </c:pt>
                <c:pt idx="11">
                  <c:v>sprzedawca</c:v>
                </c:pt>
                <c:pt idx="12">
                  <c:v>cukiernik</c:v>
                </c:pt>
              </c:strCache>
            </c:strRef>
          </c:cat>
          <c:val>
            <c:numRef>
              <c:f>ZSEG!$D$3:$D$15</c:f>
              <c:numCache>
                <c:formatCode>General</c:formatCode>
                <c:ptCount val="1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30</c:v>
                </c:pt>
                <c:pt idx="5">
                  <c:v>15</c:v>
                </c:pt>
                <c:pt idx="6">
                  <c:v>30</c:v>
                </c:pt>
                <c:pt idx="7">
                  <c:v>30</c:v>
                </c:pt>
                <c:pt idx="8">
                  <c:v>15</c:v>
                </c:pt>
                <c:pt idx="10">
                  <c:v>15</c:v>
                </c:pt>
                <c:pt idx="11">
                  <c:v>8</c:v>
                </c:pt>
                <c:pt idx="1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2C-4B04-9F78-8AC7780E90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790720"/>
        <c:axId val="85792256"/>
        <c:axId val="0"/>
      </c:bar3DChart>
      <c:catAx>
        <c:axId val="85790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5792256"/>
        <c:crosses val="autoZero"/>
        <c:auto val="1"/>
        <c:lblAlgn val="ctr"/>
        <c:lblOffset val="100"/>
        <c:noMultiLvlLbl val="0"/>
      </c:catAx>
      <c:valAx>
        <c:axId val="85792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79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13456508689524"/>
          <c:y val="0.24707821035131633"/>
          <c:w val="0.28275984946987237"/>
          <c:h val="0.3511642947183806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ZSB!$C$2</c:f>
              <c:strCache>
                <c:ptCount val="1"/>
                <c:pt idx="0">
                  <c:v>planowany nabór 2019/2020 po szkole podstawowej -                                                120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ZSB!$A$3:$A$11</c:f>
              <c:strCache>
                <c:ptCount val="9"/>
                <c:pt idx="0">
                  <c:v>t. budownictwa</c:v>
                </c:pt>
                <c:pt idx="1">
                  <c:v>t. renowacji elem.architektury</c:v>
                </c:pt>
                <c:pt idx="2">
                  <c:v>t. geodeta</c:v>
                </c:pt>
                <c:pt idx="4">
                  <c:v>monter zabudowy i robót wykończ. w budownictwie</c:v>
                </c:pt>
                <c:pt idx="5">
                  <c:v>murarz-tynkarz</c:v>
                </c:pt>
                <c:pt idx="6">
                  <c:v>monter sieci i inst. sanitarnych</c:v>
                </c:pt>
                <c:pt idx="7">
                  <c:v>stolarz</c:v>
                </c:pt>
                <c:pt idx="8">
                  <c:v>wielozawodowa</c:v>
                </c:pt>
              </c:strCache>
            </c:strRef>
          </c:cat>
          <c:val>
            <c:numRef>
              <c:f>ZSB!$C$3:$C$11</c:f>
              <c:numCache>
                <c:formatCode>General</c:formatCode>
                <c:ptCount val="9"/>
                <c:pt idx="0">
                  <c:v>30</c:v>
                </c:pt>
                <c:pt idx="1">
                  <c:v>15</c:v>
                </c:pt>
                <c:pt idx="2">
                  <c:v>15</c:v>
                </c:pt>
                <c:pt idx="4">
                  <c:v>15</c:v>
                </c:pt>
                <c:pt idx="5">
                  <c:v>8</c:v>
                </c:pt>
                <c:pt idx="6">
                  <c:v>15</c:v>
                </c:pt>
                <c:pt idx="7">
                  <c:v>15</c:v>
                </c:pt>
                <c:pt idx="8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05-4742-B7F2-48A7F20E2E16}"/>
            </c:ext>
          </c:extLst>
        </c:ser>
        <c:ser>
          <c:idx val="1"/>
          <c:order val="1"/>
          <c:tx>
            <c:strRef>
              <c:f>ZSB!$D$2</c:f>
              <c:strCache>
                <c:ptCount val="1"/>
                <c:pt idx="0">
                  <c:v>planowany nabór 2019/2020 po gimnazjum -                                                120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ZSB!$A$3:$A$11</c:f>
              <c:strCache>
                <c:ptCount val="9"/>
                <c:pt idx="0">
                  <c:v>t. budownictwa</c:v>
                </c:pt>
                <c:pt idx="1">
                  <c:v>t. renowacji elem.architektury</c:v>
                </c:pt>
                <c:pt idx="2">
                  <c:v>t. geodeta</c:v>
                </c:pt>
                <c:pt idx="4">
                  <c:v>monter zabudowy i robót wykończ. w budownictwie</c:v>
                </c:pt>
                <c:pt idx="5">
                  <c:v>murarz-tynkarz</c:v>
                </c:pt>
                <c:pt idx="6">
                  <c:v>monter sieci i inst. sanitarnych</c:v>
                </c:pt>
                <c:pt idx="7">
                  <c:v>stolarz</c:v>
                </c:pt>
                <c:pt idx="8">
                  <c:v>wielozawodowa</c:v>
                </c:pt>
              </c:strCache>
            </c:strRef>
          </c:cat>
          <c:val>
            <c:numRef>
              <c:f>ZSB!$D$3:$D$11</c:f>
              <c:numCache>
                <c:formatCode>General</c:formatCode>
                <c:ptCount val="9"/>
                <c:pt idx="0">
                  <c:v>30</c:v>
                </c:pt>
                <c:pt idx="1">
                  <c:v>15</c:v>
                </c:pt>
                <c:pt idx="2">
                  <c:v>15</c:v>
                </c:pt>
                <c:pt idx="4">
                  <c:v>15</c:v>
                </c:pt>
                <c:pt idx="5">
                  <c:v>8</c:v>
                </c:pt>
                <c:pt idx="6">
                  <c:v>15</c:v>
                </c:pt>
                <c:pt idx="7">
                  <c:v>15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073344"/>
        <c:axId val="86074880"/>
        <c:axId val="0"/>
      </c:bar3DChart>
      <c:catAx>
        <c:axId val="86073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6074880"/>
        <c:crosses val="autoZero"/>
        <c:auto val="1"/>
        <c:lblAlgn val="ctr"/>
        <c:lblOffset val="100"/>
        <c:noMultiLvlLbl val="0"/>
      </c:catAx>
      <c:valAx>
        <c:axId val="86074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07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53137354314487"/>
          <c:y val="0.25017179117111527"/>
          <c:w val="0.27895271809529476"/>
          <c:h val="0.3511642947183806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ZSPT!$C$2</c:f>
              <c:strCache>
                <c:ptCount val="1"/>
                <c:pt idx="0">
                  <c:v>planowany nabór 2019/2020 po szkole podstawowej -                                                90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ZSPT!$A$3:$A$10</c:f>
              <c:strCache>
                <c:ptCount val="8"/>
                <c:pt idx="0">
                  <c:v>t. logistyk</c:v>
                </c:pt>
                <c:pt idx="1">
                  <c:v>t. rolnik</c:v>
                </c:pt>
                <c:pt idx="2">
                  <c:v>t. architektury krajobrazu</c:v>
                </c:pt>
                <c:pt idx="3">
                  <c:v>t. żywienia i usług gastronomicznych</c:v>
                </c:pt>
                <c:pt idx="5">
                  <c:v>kucharz</c:v>
                </c:pt>
                <c:pt idx="6">
                  <c:v>wielozawodowa</c:v>
                </c:pt>
                <c:pt idx="7">
                  <c:v>mech.operator poj. i maszyn roln.</c:v>
                </c:pt>
              </c:strCache>
            </c:strRef>
          </c:cat>
          <c:val>
            <c:numRef>
              <c:f>ZSPT!$C$3:$C$10</c:f>
              <c:numCache>
                <c:formatCode>General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3B-4638-85D7-59483F7FB05C}"/>
            </c:ext>
          </c:extLst>
        </c:ser>
        <c:ser>
          <c:idx val="1"/>
          <c:order val="1"/>
          <c:tx>
            <c:strRef>
              <c:f>ZSPT!$D$2</c:f>
              <c:strCache>
                <c:ptCount val="1"/>
                <c:pt idx="0">
                  <c:v>planowany nabór 2019/2020 po gimnazjum -                                                90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7415707802819893E-2"/>
                  <c:y val="-7.197076060343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59162884978278E-2"/>
                  <c:y val="-7.197076060343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64398819251581E-2"/>
                  <c:y val="-7.197076060343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061780852114929E-2"/>
                  <c:y val="-7.197076060343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25654491784162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0617808521149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1591628849782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ZSPT!$A$3:$A$10</c:f>
              <c:strCache>
                <c:ptCount val="8"/>
                <c:pt idx="0">
                  <c:v>t. logistyk</c:v>
                </c:pt>
                <c:pt idx="1">
                  <c:v>t. rolnik</c:v>
                </c:pt>
                <c:pt idx="2">
                  <c:v>t. architektury krajobrazu</c:v>
                </c:pt>
                <c:pt idx="3">
                  <c:v>t. żywienia i usług gastronomicznych</c:v>
                </c:pt>
                <c:pt idx="5">
                  <c:v>kucharz</c:v>
                </c:pt>
                <c:pt idx="6">
                  <c:v>wielozawodowa</c:v>
                </c:pt>
                <c:pt idx="7">
                  <c:v>mech.operator poj. i maszyn roln.</c:v>
                </c:pt>
              </c:strCache>
            </c:strRef>
          </c:cat>
          <c:val>
            <c:numRef>
              <c:f>ZSPT!$D$3:$D$10</c:f>
              <c:numCache>
                <c:formatCode>General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3B-4638-85D7-59483F7FB0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181504"/>
        <c:axId val="120183040"/>
        <c:axId val="0"/>
      </c:bar3DChart>
      <c:catAx>
        <c:axId val="12018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20183040"/>
        <c:crosses val="autoZero"/>
        <c:auto val="1"/>
        <c:lblAlgn val="ctr"/>
        <c:lblOffset val="100"/>
        <c:noMultiLvlLbl val="0"/>
      </c:catAx>
      <c:valAx>
        <c:axId val="120183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18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33891938732817"/>
          <c:y val="0.14102075506395056"/>
          <c:w val="0.28834275484271527"/>
          <c:h val="0.40848393592788868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'ZSTiO '!$C$2</c:f>
              <c:strCache>
                <c:ptCount val="1"/>
                <c:pt idx="0">
                  <c:v>planowany nabór 2019/2020 po szkole podstawowej -                                                180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-5.71304221184701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565211059235138E-3"/>
                  <c:y val="7.9247609467780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56956331777054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'ZSTiO '!$A$3:$A$18</c:f>
              <c:strCache>
                <c:ptCount val="16"/>
                <c:pt idx="0">
                  <c:v>ratowniczo-pożarniczy</c:v>
                </c:pt>
                <c:pt idx="1">
                  <c:v>kosmetyczny</c:v>
                </c:pt>
                <c:pt idx="2">
                  <c:v>humanistyczny</c:v>
                </c:pt>
                <c:pt idx="3">
                  <c:v>politechniczny</c:v>
                </c:pt>
                <c:pt idx="5">
                  <c:v>t. handlowiec</c:v>
                </c:pt>
                <c:pt idx="6">
                  <c:v>t. elektronik</c:v>
                </c:pt>
                <c:pt idx="7">
                  <c:v>t. poj.samochodowych</c:v>
                </c:pt>
                <c:pt idx="8">
                  <c:v>t. reklamy</c:v>
                </c:pt>
                <c:pt idx="9">
                  <c:v>t. fotografii i multimediów</c:v>
                </c:pt>
                <c:pt idx="11">
                  <c:v>wielozawodowa</c:v>
                </c:pt>
                <c:pt idx="12">
                  <c:v>sprzedawca</c:v>
                </c:pt>
                <c:pt idx="13">
                  <c:v>mechanik poj.samochodowych</c:v>
                </c:pt>
                <c:pt idx="14">
                  <c:v>elektronik</c:v>
                </c:pt>
                <c:pt idx="15">
                  <c:v>cukiernik</c:v>
                </c:pt>
              </c:strCache>
            </c:strRef>
          </c:cat>
          <c:val>
            <c:numRef>
              <c:f>'ZSTiO '!$C$3:$C$18</c:f>
              <c:numCache>
                <c:formatCode>General</c:formatCode>
                <c:ptCount val="1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5">
                  <c:v>10</c:v>
                </c:pt>
                <c:pt idx="6">
                  <c:v>15</c:v>
                </c:pt>
                <c:pt idx="7">
                  <c:v>10</c:v>
                </c:pt>
                <c:pt idx="8">
                  <c:v>10</c:v>
                </c:pt>
                <c:pt idx="9">
                  <c:v>15</c:v>
                </c:pt>
                <c:pt idx="11">
                  <c:v>20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9E-4C13-942B-4012E39BD38B}"/>
            </c:ext>
          </c:extLst>
        </c:ser>
        <c:ser>
          <c:idx val="1"/>
          <c:order val="1"/>
          <c:tx>
            <c:strRef>
              <c:f>'ZSTiO '!$D$2</c:f>
              <c:strCache>
                <c:ptCount val="1"/>
                <c:pt idx="0">
                  <c:v>planowany nabór 2019/2020 po gimnazjum -                                                180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65211059235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4130276480878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6956331777054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6956331777051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7130422118470275E-3"/>
                  <c:y val="7.9247609467780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281480915008938E-3"/>
                  <c:y val="-1.188714142016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4260844236941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99782387073229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282605529617569E-3"/>
                  <c:y val="7.9247609467780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847816588852707E-3"/>
                  <c:y val="7.9247609467780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5.7130422118470275E-3"/>
                  <c:y val="7.9247609467780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4282605529617569E-3"/>
                  <c:y val="7.9247609467780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'ZSTiO '!$A$3:$A$18</c:f>
              <c:strCache>
                <c:ptCount val="16"/>
                <c:pt idx="0">
                  <c:v>ratowniczo-pożarniczy</c:v>
                </c:pt>
                <c:pt idx="1">
                  <c:v>kosmetyczny</c:v>
                </c:pt>
                <c:pt idx="2">
                  <c:v>humanistyczny</c:v>
                </c:pt>
                <c:pt idx="3">
                  <c:v>politechniczny</c:v>
                </c:pt>
                <c:pt idx="5">
                  <c:v>t. handlowiec</c:v>
                </c:pt>
                <c:pt idx="6">
                  <c:v>t. elektronik</c:v>
                </c:pt>
                <c:pt idx="7">
                  <c:v>t. poj.samochodowych</c:v>
                </c:pt>
                <c:pt idx="8">
                  <c:v>t. reklamy</c:v>
                </c:pt>
                <c:pt idx="9">
                  <c:v>t. fotografii i multimediów</c:v>
                </c:pt>
                <c:pt idx="11">
                  <c:v>wielozawodowa</c:v>
                </c:pt>
                <c:pt idx="12">
                  <c:v>sprzedawca</c:v>
                </c:pt>
                <c:pt idx="13">
                  <c:v>mechanik poj.samochodowych</c:v>
                </c:pt>
                <c:pt idx="14">
                  <c:v>elektronik</c:v>
                </c:pt>
                <c:pt idx="15">
                  <c:v>cukiernik</c:v>
                </c:pt>
              </c:strCache>
            </c:strRef>
          </c:cat>
          <c:val>
            <c:numRef>
              <c:f>'ZSTiO '!$D$3:$D$18</c:f>
              <c:numCache>
                <c:formatCode>General</c:formatCode>
                <c:ptCount val="1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5">
                  <c:v>10</c:v>
                </c:pt>
                <c:pt idx="6">
                  <c:v>15</c:v>
                </c:pt>
                <c:pt idx="7">
                  <c:v>10</c:v>
                </c:pt>
                <c:pt idx="8">
                  <c:v>10</c:v>
                </c:pt>
                <c:pt idx="9">
                  <c:v>15</c:v>
                </c:pt>
                <c:pt idx="11">
                  <c:v>20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9E-4C13-942B-4012E39BD3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179840"/>
        <c:axId val="86181376"/>
        <c:axId val="0"/>
      </c:bar3DChart>
      <c:catAx>
        <c:axId val="8617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6181376"/>
        <c:crosses val="autoZero"/>
        <c:auto val="1"/>
        <c:lblAlgn val="ctr"/>
        <c:lblOffset val="100"/>
        <c:noMultiLvlLbl val="0"/>
      </c:catAx>
      <c:valAx>
        <c:axId val="8618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17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22756295452006"/>
          <c:y val="9.2837950494579963E-2"/>
          <c:w val="0.26906157096290068"/>
          <c:h val="0.4497850954590496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'ZST Ustroń'!$C$2</c:f>
              <c:strCache>
                <c:ptCount val="1"/>
                <c:pt idx="0">
                  <c:v>planowany nabór 2019/2020 po szkole podstawowej -                                                60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'ZST Ustroń'!$A$3:$A$9</c:f>
              <c:strCache>
                <c:ptCount val="7"/>
                <c:pt idx="0">
                  <c:v>t. mechanik</c:v>
                </c:pt>
                <c:pt idx="1">
                  <c:v>t. programista</c:v>
                </c:pt>
                <c:pt idx="2">
                  <c:v>t. informatyk</c:v>
                </c:pt>
                <c:pt idx="4">
                  <c:v>sprzedawca</c:v>
                </c:pt>
                <c:pt idx="5">
                  <c:v>wielozawodowa</c:v>
                </c:pt>
                <c:pt idx="6">
                  <c:v>elektromechanik</c:v>
                </c:pt>
              </c:strCache>
            </c:strRef>
          </c:cat>
          <c:val>
            <c:numRef>
              <c:f>'ZST Ustroń'!$C$3:$C$9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51-412A-952F-F329EDD3E1A4}"/>
            </c:ext>
          </c:extLst>
        </c:ser>
        <c:ser>
          <c:idx val="1"/>
          <c:order val="1"/>
          <c:tx>
            <c:strRef>
              <c:f>'ZST Ustroń'!$D$2</c:f>
              <c:strCache>
                <c:ptCount val="1"/>
                <c:pt idx="0">
                  <c:v>planowany nabór 2019/2020 po gimnazjum -                                                60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'ZST Ustroń'!$A$3:$A$9</c:f>
              <c:strCache>
                <c:ptCount val="7"/>
                <c:pt idx="0">
                  <c:v>t. mechanik</c:v>
                </c:pt>
                <c:pt idx="1">
                  <c:v>t. programista</c:v>
                </c:pt>
                <c:pt idx="2">
                  <c:v>t. informatyk</c:v>
                </c:pt>
                <c:pt idx="4">
                  <c:v>sprzedawca</c:v>
                </c:pt>
                <c:pt idx="5">
                  <c:v>wielozawodowa</c:v>
                </c:pt>
                <c:pt idx="6">
                  <c:v>elektromechanik</c:v>
                </c:pt>
              </c:strCache>
            </c:strRef>
          </c:cat>
          <c:val>
            <c:numRef>
              <c:f>'ZST Ustroń'!$D$3:$D$9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51-412A-952F-F329EDD3E1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288256"/>
        <c:axId val="86289792"/>
        <c:axId val="0"/>
      </c:bar3DChart>
      <c:catAx>
        <c:axId val="86288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6289792"/>
        <c:crosses val="autoZero"/>
        <c:auto val="1"/>
        <c:lblAlgn val="ctr"/>
        <c:lblOffset val="100"/>
        <c:noMultiLvlLbl val="0"/>
      </c:catAx>
      <c:valAx>
        <c:axId val="8628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28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22502415078582"/>
          <c:y val="0.12812588671986072"/>
          <c:w val="0.27065659723031199"/>
          <c:h val="0.42744189121835641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'ZSo Wisła'!$B$2</c:f>
              <c:strCache>
                <c:ptCount val="1"/>
                <c:pt idx="0">
                  <c:v>planowany nabór 2019/2020 po szkole podstawowej -                                                90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'ZSo Wisła'!$A$3:$A$5</c:f>
              <c:strCache>
                <c:ptCount val="3"/>
                <c:pt idx="0">
                  <c:v>humanistyczny</c:v>
                </c:pt>
                <c:pt idx="1">
                  <c:v>biologiczno-chemiczny </c:v>
                </c:pt>
                <c:pt idx="2">
                  <c:v>sportowo-piłkarski</c:v>
                </c:pt>
              </c:strCache>
            </c:strRef>
          </c:cat>
          <c:val>
            <c:numRef>
              <c:f>'ZSo Wisła'!$B$3:$B$5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A2-44BE-9088-0CBE759D42DB}"/>
            </c:ext>
          </c:extLst>
        </c:ser>
        <c:ser>
          <c:idx val="1"/>
          <c:order val="1"/>
          <c:tx>
            <c:strRef>
              <c:f>'ZSo Wisła'!$C$2</c:f>
              <c:strCache>
                <c:ptCount val="1"/>
                <c:pt idx="0">
                  <c:v>planowany nabór 2019/2020 po gimnazjum -                                                90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'ZSo Wisła'!$A$3:$A$5</c:f>
              <c:strCache>
                <c:ptCount val="3"/>
                <c:pt idx="0">
                  <c:v>humanistyczny</c:v>
                </c:pt>
                <c:pt idx="1">
                  <c:v>biologiczno-chemiczny </c:v>
                </c:pt>
                <c:pt idx="2">
                  <c:v>sportowo-piłkarski</c:v>
                </c:pt>
              </c:strCache>
            </c:strRef>
          </c:cat>
          <c:val>
            <c:numRef>
              <c:f>'ZSo Wisła'!$C$3:$C$5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A2-44BE-9088-0CBE759D42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712320"/>
        <c:axId val="86713856"/>
        <c:axId val="0"/>
      </c:bar3DChart>
      <c:catAx>
        <c:axId val="8671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6713856"/>
        <c:crosses val="autoZero"/>
        <c:auto val="1"/>
        <c:lblAlgn val="ctr"/>
        <c:lblOffset val="100"/>
        <c:noMultiLvlLbl val="0"/>
      </c:catAx>
      <c:valAx>
        <c:axId val="86713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71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6280560279695"/>
          <c:y val="0.16184750449821556"/>
          <c:w val="0.29439509739561359"/>
          <c:h val="0.43672061825605135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66541343545271E-2"/>
          <c:y val="0.12372913044692918"/>
          <c:w val="0.92123345865645467"/>
          <c:h val="0.460571936965299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Arkusz2!$C$9</c:f>
              <c:strCache>
                <c:ptCount val="1"/>
                <c:pt idx="0">
                  <c:v>2019 r.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Arkusz2!$B$10:$B$14</c:f>
              <c:strCache>
                <c:ptCount val="5"/>
                <c:pt idx="0">
                  <c:v>Technikum nr 1 w ZS im. Władysława Szybińskiego w Cieszynie</c:v>
                </c:pt>
                <c:pt idx="1">
                  <c:v>Technikum w Zespole Szkół Gastronomiczno-Hotelarskich im. W.Reymonta w Wiśle</c:v>
                </c:pt>
                <c:pt idx="2">
                  <c:v>Technikum w Zespole Szkół Przyrodniczo-Technicznych w Międzyświeciu</c:v>
                </c:pt>
                <c:pt idx="3">
                  <c:v>Technikum nr 4 w Zespole Szkół Budowlanych im. gen. S. Grota Roweckiego w Cieszynie</c:v>
                </c:pt>
                <c:pt idx="4">
                  <c:v>Technikum nr 2 w ZSEG im. Macierzy Ziemi Cieszyńskiej w Cieszynie</c:v>
                </c:pt>
              </c:strCache>
            </c:strRef>
          </c:cat>
          <c:val>
            <c:numRef>
              <c:f>Arkusz2!$C$10:$C$14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19</c:v>
                </c:pt>
                <c:pt idx="3">
                  <c:v>22</c:v>
                </c:pt>
                <c:pt idx="4">
                  <c:v>48</c:v>
                </c:pt>
              </c:numCache>
            </c:numRef>
          </c:val>
        </c:ser>
        <c:ser>
          <c:idx val="1"/>
          <c:order val="1"/>
          <c:tx>
            <c:strRef>
              <c:f>Arkusz2!$D$9</c:f>
              <c:strCache>
                <c:ptCount val="1"/>
                <c:pt idx="0">
                  <c:v>2018r.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Arkusz2!$B$10:$B$14</c:f>
              <c:strCache>
                <c:ptCount val="5"/>
                <c:pt idx="0">
                  <c:v>Technikum nr 1 w ZS im. Władysława Szybińskiego w Cieszynie</c:v>
                </c:pt>
                <c:pt idx="1">
                  <c:v>Technikum w Zespole Szkół Gastronomiczno-Hotelarskich im. W.Reymonta w Wiśle</c:v>
                </c:pt>
                <c:pt idx="2">
                  <c:v>Technikum w Zespole Szkół Przyrodniczo-Technicznych w Międzyświeciu</c:v>
                </c:pt>
                <c:pt idx="3">
                  <c:v>Technikum nr 4 w Zespole Szkół Budowlanych im. gen. S. Grota Roweckiego w Cieszynie</c:v>
                </c:pt>
                <c:pt idx="4">
                  <c:v>Technikum nr 2 w ZSEG im. Macierzy Ziemi Cieszyńskiej w Cieszynie</c:v>
                </c:pt>
              </c:strCache>
            </c:strRef>
          </c:cat>
          <c:val>
            <c:numRef>
              <c:f>Arkusz2!$D$10:$D$14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19</c:v>
                </c:pt>
                <c:pt idx="3">
                  <c:v>28</c:v>
                </c:pt>
                <c:pt idx="4">
                  <c:v>35</c:v>
                </c:pt>
              </c:numCache>
            </c:numRef>
          </c:val>
        </c:ser>
        <c:ser>
          <c:idx val="2"/>
          <c:order val="2"/>
          <c:tx>
            <c:strRef>
              <c:f>Arkusz2!$E$9</c:f>
              <c:strCache>
                <c:ptCount val="1"/>
                <c:pt idx="0">
                  <c:v>2017r.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Arkusz2!$B$10:$B$14</c:f>
              <c:strCache>
                <c:ptCount val="5"/>
                <c:pt idx="0">
                  <c:v>Technikum nr 1 w ZS im. Władysława Szybińskiego w Cieszynie</c:v>
                </c:pt>
                <c:pt idx="1">
                  <c:v>Technikum w Zespole Szkół Gastronomiczno-Hotelarskich im. W.Reymonta w Wiśle</c:v>
                </c:pt>
                <c:pt idx="2">
                  <c:v>Technikum w Zespole Szkół Przyrodniczo-Technicznych w Międzyświeciu</c:v>
                </c:pt>
                <c:pt idx="3">
                  <c:v>Technikum nr 4 w Zespole Szkół Budowlanych im. gen. S. Grota Roweckiego w Cieszynie</c:v>
                </c:pt>
                <c:pt idx="4">
                  <c:v>Technikum nr 2 w ZSEG im. Macierzy Ziemi Cieszyńskiej w Cieszynie</c:v>
                </c:pt>
              </c:strCache>
            </c:strRef>
          </c:cat>
          <c:val>
            <c:numRef>
              <c:f>Arkusz2!$E$10:$E$14</c:f>
              <c:numCache>
                <c:formatCode>General</c:formatCode>
                <c:ptCount val="5"/>
                <c:pt idx="0">
                  <c:v>3</c:v>
                </c:pt>
                <c:pt idx="1">
                  <c:v>13</c:v>
                </c:pt>
                <c:pt idx="2">
                  <c:v>52</c:v>
                </c:pt>
                <c:pt idx="3">
                  <c:v>71</c:v>
                </c:pt>
                <c:pt idx="4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6240896"/>
        <c:axId val="6242688"/>
        <c:axId val="0"/>
      </c:bar3DChart>
      <c:catAx>
        <c:axId val="6240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 anchor="ctr" anchorCtr="0"/>
          <a:lstStyle/>
          <a:p>
            <a:pPr>
              <a:defRPr sz="1400"/>
            </a:pPr>
            <a:endParaRPr lang="pl-PL"/>
          </a:p>
        </c:txPr>
        <c:crossAx val="6242688"/>
        <c:crosses val="max"/>
        <c:auto val="0"/>
        <c:lblAlgn val="ctr"/>
        <c:lblOffset val="100"/>
        <c:noMultiLvlLbl val="0"/>
      </c:catAx>
      <c:valAx>
        <c:axId val="6242688"/>
        <c:scaling>
          <c:orientation val="maxMin"/>
          <c:max val="200"/>
        </c:scaling>
        <c:delete val="1"/>
        <c:axPos val="l"/>
        <c:numFmt formatCode="General" sourceLinked="0"/>
        <c:majorTickMark val="out"/>
        <c:minorTickMark val="none"/>
        <c:tickLblPos val="nextTo"/>
        <c:crossAx val="6240896"/>
        <c:crosses val="autoZero"/>
        <c:crossBetween val="between"/>
        <c:minorUnit val="2"/>
      </c:valAx>
    </c:plotArea>
    <c:legend>
      <c:legendPos val="t"/>
      <c:layout>
        <c:manualLayout>
          <c:xMode val="edge"/>
          <c:yMode val="edge"/>
          <c:x val="0.33527732465666987"/>
          <c:y val="0"/>
          <c:w val="0.32353684528846127"/>
          <c:h val="6.9144329520276965E-2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ZSGH!$C$2</c:f>
              <c:strCache>
                <c:ptCount val="1"/>
                <c:pt idx="0">
                  <c:v>planowany nabór 2019/2020 po szkole podstawowej -                                                120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ZSGH!$A$3:$A$11</c:f>
              <c:strCache>
                <c:ptCount val="9"/>
                <c:pt idx="0">
                  <c:v>t. ekonomista</c:v>
                </c:pt>
                <c:pt idx="1">
                  <c:v>t. hotelarstwa</c:v>
                </c:pt>
                <c:pt idx="2">
                  <c:v>t. organizacji turystyki</c:v>
                </c:pt>
                <c:pt idx="3">
                  <c:v>t. żywienia i usług gastronomicznych</c:v>
                </c:pt>
                <c:pt idx="6">
                  <c:v>kucharz</c:v>
                </c:pt>
                <c:pt idx="7">
                  <c:v>cukiernik</c:v>
                </c:pt>
                <c:pt idx="8">
                  <c:v>wielozawodowa</c:v>
                </c:pt>
              </c:strCache>
            </c:strRef>
          </c:cat>
          <c:val>
            <c:numRef>
              <c:f>ZSGH!$C$3:$C$11</c:f>
              <c:numCache>
                <c:formatCode>General</c:formatCode>
                <c:ptCount val="9"/>
                <c:pt idx="0">
                  <c:v>15</c:v>
                </c:pt>
                <c:pt idx="1">
                  <c:v>30</c:v>
                </c:pt>
                <c:pt idx="2">
                  <c:v>15</c:v>
                </c:pt>
                <c:pt idx="3">
                  <c:v>30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2A-4BDF-8922-C5A3F00D3C23}"/>
            </c:ext>
          </c:extLst>
        </c:ser>
        <c:ser>
          <c:idx val="1"/>
          <c:order val="1"/>
          <c:tx>
            <c:strRef>
              <c:f>ZSGH!$D$2</c:f>
              <c:strCache>
                <c:ptCount val="1"/>
                <c:pt idx="0">
                  <c:v>planowany nabór 2019/2020 po gimnazjum -                                                120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0053367663303331E-2"/>
                  <c:y val="3.5626072113341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8097690235952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61953804719043E-2"/>
                  <c:y val="3.5626072113341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895630437752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4895630437752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0533676633033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2343445656628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ZSGH!$A$3:$A$11</c:f>
              <c:strCache>
                <c:ptCount val="9"/>
                <c:pt idx="0">
                  <c:v>t. ekonomista</c:v>
                </c:pt>
                <c:pt idx="1">
                  <c:v>t. hotelarstwa</c:v>
                </c:pt>
                <c:pt idx="2">
                  <c:v>t. organizacji turystyki</c:v>
                </c:pt>
                <c:pt idx="3">
                  <c:v>t. żywienia i usług gastronomicznych</c:v>
                </c:pt>
                <c:pt idx="6">
                  <c:v>kucharz</c:v>
                </c:pt>
                <c:pt idx="7">
                  <c:v>cukiernik</c:v>
                </c:pt>
                <c:pt idx="8">
                  <c:v>wielozawodowa</c:v>
                </c:pt>
              </c:strCache>
            </c:strRef>
          </c:cat>
          <c:val>
            <c:numRef>
              <c:f>ZSGH!$D$3:$D$11</c:f>
              <c:numCache>
                <c:formatCode>General</c:formatCode>
                <c:ptCount val="9"/>
                <c:pt idx="0">
                  <c:v>15</c:v>
                </c:pt>
                <c:pt idx="1">
                  <c:v>30</c:v>
                </c:pt>
                <c:pt idx="2">
                  <c:v>15</c:v>
                </c:pt>
                <c:pt idx="3">
                  <c:v>30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2A-4BDF-8922-C5A3F00D3C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7849984"/>
        <c:axId val="87855872"/>
        <c:axId val="0"/>
      </c:bar3DChart>
      <c:catAx>
        <c:axId val="87849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7855872"/>
        <c:crosses val="autoZero"/>
        <c:auto val="1"/>
        <c:lblAlgn val="ctr"/>
        <c:lblOffset val="100"/>
        <c:noMultiLvlLbl val="0"/>
      </c:catAx>
      <c:valAx>
        <c:axId val="87855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84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62499423260128"/>
          <c:y val="0.16241814068371202"/>
          <c:w val="0.27301305196267972"/>
          <c:h val="0.40440529005092846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'ZS Istebna'!$C$2</c:f>
              <c:strCache>
                <c:ptCount val="1"/>
                <c:pt idx="0">
                  <c:v>planowany nabór 2019/2020 po szkole podstawowej -                                                60 miejsc                                    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5.1299978383608662E-2"/>
                  <c:y val="-9.280742459396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 Istebna'!$A$3</c:f>
              <c:strCache>
                <c:ptCount val="1"/>
                <c:pt idx="0">
                  <c:v>wielozawodowa</c:v>
                </c:pt>
              </c:strCache>
            </c:strRef>
          </c:cat>
          <c:val>
            <c:numRef>
              <c:f>'ZS Istebna'!$C$3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CB-4754-ACBB-6D888D482225}"/>
            </c:ext>
          </c:extLst>
        </c:ser>
        <c:ser>
          <c:idx val="1"/>
          <c:order val="1"/>
          <c:tx>
            <c:strRef>
              <c:f>'ZS Istebna'!$D$2</c:f>
              <c:strCache>
                <c:ptCount val="1"/>
                <c:pt idx="0">
                  <c:v>planowany nabór 2019/2020 po gimnazjum -                                                60 miejsc                                   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4.69028373792994E-2"/>
                  <c:y val="-8.971384377416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'ZS Istebna'!$A$3</c:f>
              <c:strCache>
                <c:ptCount val="1"/>
                <c:pt idx="0">
                  <c:v>wielozawodowa</c:v>
                </c:pt>
              </c:strCache>
            </c:strRef>
          </c:cat>
          <c:val>
            <c:numRef>
              <c:f>'ZS Istebna'!$D$3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CB-4754-ACBB-6D888D48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637952"/>
        <c:axId val="88212608"/>
        <c:axId val="0"/>
      </c:bar3DChart>
      <c:catAx>
        <c:axId val="86637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8212608"/>
        <c:crosses val="autoZero"/>
        <c:auto val="1"/>
        <c:lblAlgn val="ctr"/>
        <c:lblOffset val="100"/>
        <c:noMultiLvlLbl val="0"/>
      </c:catAx>
      <c:valAx>
        <c:axId val="8821260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8663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25526915407897"/>
          <c:y val="0.15736436657714772"/>
          <c:w val="0.28056760281144655"/>
          <c:h val="0.3511642947183806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'Arkusz3 (2)'!$B$3</c:f>
              <c:strCache>
                <c:ptCount val="1"/>
                <c:pt idx="0">
                  <c:v>2017 rok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664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44444444444446E-2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6277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'Arkusz3 (2)'!$C$2:$D$2</c:f>
              <c:strCache>
                <c:ptCount val="2"/>
                <c:pt idx="0">
                  <c:v>Ilośc uczniów w szkołach w roku szkolnym 2000/2001</c:v>
                </c:pt>
                <c:pt idx="1">
                  <c:v>Ilośc uczniów w szkołach w roku szkolnym 2019/2020</c:v>
                </c:pt>
              </c:strCache>
            </c:strRef>
          </c:cat>
          <c:val>
            <c:numRef>
              <c:f>'Arkusz3 (2)'!$C$3:$D$3</c:f>
              <c:numCache>
                <c:formatCode>General</c:formatCode>
                <c:ptCount val="2"/>
                <c:pt idx="0">
                  <c:v>8055</c:v>
                </c:pt>
                <c:pt idx="1">
                  <c:v>5473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72736"/>
        <c:axId val="5975424"/>
        <c:axId val="0"/>
      </c:bar3DChart>
      <c:catAx>
        <c:axId val="5972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5975424"/>
        <c:crosses val="autoZero"/>
        <c:auto val="1"/>
        <c:lblAlgn val="ctr"/>
        <c:lblOffset val="100"/>
        <c:noMultiLvlLbl val="0"/>
      </c:catAx>
      <c:valAx>
        <c:axId val="5975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7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83333333333348E-2"/>
          <c:y val="3.8917089678510999E-2"/>
          <c:w val="0.9"/>
          <c:h val="0.8324873096446701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Arkusz2!$A$4:$A$19</c:f>
              <c:strCache>
                <c:ptCount val="16"/>
                <c:pt idx="0">
                  <c:v>2018 r. (2002 r.)</c:v>
                </c:pt>
                <c:pt idx="1">
                  <c:v>2019 r. (2003 r.)</c:v>
                </c:pt>
                <c:pt idx="2">
                  <c:v>2019 r. (2004 r.)</c:v>
                </c:pt>
                <c:pt idx="3">
                  <c:v>2020 r. (2005 r.)</c:v>
                </c:pt>
                <c:pt idx="4">
                  <c:v>2021 r. (2006 r.)</c:v>
                </c:pt>
                <c:pt idx="5">
                  <c:v>2022 r. (2007 r.)</c:v>
                </c:pt>
                <c:pt idx="6">
                  <c:v>2023 r. (2008 r.)</c:v>
                </c:pt>
                <c:pt idx="7">
                  <c:v>2024 r. (2009 r.)</c:v>
                </c:pt>
                <c:pt idx="8">
                  <c:v>2025 r. (2010 r.)</c:v>
                </c:pt>
                <c:pt idx="9">
                  <c:v>2026 r. (2011 r.)</c:v>
                </c:pt>
                <c:pt idx="10">
                  <c:v>2027 r. (2012 r.)</c:v>
                </c:pt>
                <c:pt idx="11">
                  <c:v>2028 r. (2013 r.)</c:v>
                </c:pt>
                <c:pt idx="12">
                  <c:v>2029 r. (2014 r.)</c:v>
                </c:pt>
                <c:pt idx="13">
                  <c:v>2030 r. (2015 r.)</c:v>
                </c:pt>
                <c:pt idx="14">
                  <c:v>2031 r. (2016 r.)</c:v>
                </c:pt>
                <c:pt idx="15">
                  <c:v>2032 r. (2017 r.)</c:v>
                </c:pt>
              </c:strCache>
            </c:strRef>
          </c:cat>
          <c:val>
            <c:numRef>
              <c:f>Arkusz2!$B$4:$B$19</c:f>
              <c:numCache>
                <c:formatCode>General</c:formatCode>
                <c:ptCount val="16"/>
                <c:pt idx="0">
                  <c:v>1766</c:v>
                </c:pt>
                <c:pt idx="1">
                  <c:v>1692</c:v>
                </c:pt>
                <c:pt idx="2">
                  <c:v>1701</c:v>
                </c:pt>
                <c:pt idx="3">
                  <c:v>1727</c:v>
                </c:pt>
                <c:pt idx="4">
                  <c:v>1811</c:v>
                </c:pt>
                <c:pt idx="5">
                  <c:v>1893</c:v>
                </c:pt>
                <c:pt idx="6">
                  <c:v>1896</c:v>
                </c:pt>
                <c:pt idx="7">
                  <c:v>1916</c:v>
                </c:pt>
                <c:pt idx="8">
                  <c:v>2049</c:v>
                </c:pt>
                <c:pt idx="9">
                  <c:v>1945</c:v>
                </c:pt>
                <c:pt idx="10">
                  <c:v>1881</c:v>
                </c:pt>
                <c:pt idx="11">
                  <c:v>1918</c:v>
                </c:pt>
                <c:pt idx="12">
                  <c:v>1847</c:v>
                </c:pt>
                <c:pt idx="13">
                  <c:v>1780</c:v>
                </c:pt>
                <c:pt idx="14">
                  <c:v>1872</c:v>
                </c:pt>
                <c:pt idx="15">
                  <c:v>1883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19232"/>
        <c:axId val="48316416"/>
      </c:lineChart>
      <c:catAx>
        <c:axId val="45519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pl-PL"/>
                  <a:t>Prognozowany rok rozpoczęcia nauki w szkołach ponadgimnazjalnych (wg roczników).</a:t>
                </a:r>
              </a:p>
            </c:rich>
          </c:tx>
          <c:layout>
            <c:manualLayout>
              <c:xMode val="edge"/>
              <c:yMode val="edge"/>
              <c:x val="0.24895833333333339"/>
              <c:y val="0.9424703891708967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4831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316416"/>
        <c:scaling>
          <c:orientation val="minMax"/>
          <c:min val="1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pl-PL"/>
                  <a:t>Ilość uczniów</a:t>
                </a:r>
              </a:p>
            </c:rich>
          </c:tx>
          <c:layout>
            <c:manualLayout>
              <c:xMode val="edge"/>
              <c:yMode val="edge"/>
              <c:x val="1.1458333333333334E-2"/>
              <c:y val="0.379018612521150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4551923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Arkusz3!$B$3</c:f>
              <c:strCache>
                <c:ptCount val="1"/>
                <c:pt idx="0">
                  <c:v>2017 rok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5.8333333333333334E-2"/>
                  <c:y val="-3.2349223022190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2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Arkusz3!$C$2:$D$2</c:f>
              <c:strCache>
                <c:ptCount val="2"/>
                <c:pt idx="0">
                  <c:v>liczba miejsc dla absolwentów gimnazjum</c:v>
                </c:pt>
                <c:pt idx="1">
                  <c:v>liczba miejsc dla absolwentów szkół podstawowych</c:v>
                </c:pt>
              </c:strCache>
            </c:strRef>
          </c:cat>
          <c:val>
            <c:numRef>
              <c:f>Arkusz3!$C$3:$D$3</c:f>
              <c:numCache>
                <c:formatCode>General</c:formatCode>
                <c:ptCount val="2"/>
                <c:pt idx="0">
                  <c:v>1560</c:v>
                </c:pt>
                <c:pt idx="1">
                  <c:v>1560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148992"/>
        <c:axId val="45458944"/>
        <c:axId val="0"/>
      </c:bar3DChart>
      <c:catAx>
        <c:axId val="40148992"/>
        <c:scaling>
          <c:orientation val="minMax"/>
        </c:scaling>
        <c:delete val="1"/>
        <c:axPos val="b"/>
        <c:majorTickMark val="none"/>
        <c:minorTickMark val="none"/>
        <c:tickLblPos val="nextTo"/>
        <c:crossAx val="45458944"/>
        <c:crosses val="autoZero"/>
        <c:auto val="1"/>
        <c:lblAlgn val="ctr"/>
        <c:lblOffset val="100"/>
        <c:noMultiLvlLbl val="0"/>
      </c:catAx>
      <c:valAx>
        <c:axId val="45458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14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3.0555555555555555E-2"/>
                  <c:y val="-3.645377661125692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-4.144314585944008E-2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333333333333333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Arkusz1!$C$4:$E$4</c:f>
              <c:strCache>
                <c:ptCount val="3"/>
                <c:pt idx="0">
                  <c:v>4 letnie Liceum ogólnokształcące</c:v>
                </c:pt>
                <c:pt idx="1">
                  <c:v>5 letnie Technikum</c:v>
                </c:pt>
                <c:pt idx="2">
                  <c:v>Branżowa szkoła I stopnia </c:v>
                </c:pt>
              </c:strCache>
            </c:strRef>
          </c:cat>
          <c:val>
            <c:numRef>
              <c:f>Arkusz1!$C$5:$E$5</c:f>
              <c:numCache>
                <c:formatCode>General</c:formatCode>
                <c:ptCount val="3"/>
                <c:pt idx="0">
                  <c:v>600</c:v>
                </c:pt>
                <c:pt idx="1">
                  <c:v>600</c:v>
                </c:pt>
                <c:pt idx="2" formatCode="0">
                  <c:v>360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280320"/>
        <c:axId val="48281856"/>
        <c:axId val="0"/>
      </c:bar3DChart>
      <c:catAx>
        <c:axId val="48280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8281856"/>
        <c:crosses val="autoZero"/>
        <c:auto val="1"/>
        <c:lblAlgn val="ctr"/>
        <c:lblOffset val="100"/>
        <c:noMultiLvlLbl val="0"/>
      </c:catAx>
      <c:valAx>
        <c:axId val="48281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28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3.645377661125692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33333333333E-2"/>
                  <c:y val="-4.144314585944008E-2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11111111111101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Arkusz1!$C$2:$E$2</c:f>
              <c:strCache>
                <c:ptCount val="3"/>
                <c:pt idx="0">
                  <c:v>3 letnie Liceum ogólnokształcące</c:v>
                </c:pt>
                <c:pt idx="1">
                  <c:v>4 letnie Technikum</c:v>
                </c:pt>
                <c:pt idx="2">
                  <c:v>Branżowa szkoła I stopnia </c:v>
                </c:pt>
              </c:strCache>
            </c:strRef>
          </c:cat>
          <c:val>
            <c:numRef>
              <c:f>Arkusz1!$C$3:$E$3</c:f>
              <c:numCache>
                <c:formatCode>General</c:formatCode>
                <c:ptCount val="3"/>
                <c:pt idx="0">
                  <c:v>600</c:v>
                </c:pt>
                <c:pt idx="1">
                  <c:v>600</c:v>
                </c:pt>
                <c:pt idx="2">
                  <c:v>360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293760"/>
        <c:axId val="49823104"/>
        <c:axId val="0"/>
      </c:bar3DChart>
      <c:catAx>
        <c:axId val="48293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9823104"/>
        <c:crosses val="autoZero"/>
        <c:auto val="1"/>
        <c:lblAlgn val="ctr"/>
        <c:lblOffset val="100"/>
        <c:noMultiLvlLbl val="0"/>
      </c:catAx>
      <c:valAx>
        <c:axId val="49823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29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zawody!$B$5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4.7222222222222221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111111111111011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zawody!$C$4:$E$4</c:f>
              <c:strCache>
                <c:ptCount val="3"/>
                <c:pt idx="0">
                  <c:v>4 letnie Liceum ogólnokształcące</c:v>
                </c:pt>
                <c:pt idx="1">
                  <c:v>5 letnie Technikum</c:v>
                </c:pt>
                <c:pt idx="2">
                  <c:v>Branżowa szkoła I stopnia </c:v>
                </c:pt>
              </c:strCache>
            </c:strRef>
          </c:cat>
          <c:val>
            <c:numRef>
              <c:f>zawody!$C$5:$E$5</c:f>
              <c:numCache>
                <c:formatCode>General</c:formatCode>
                <c:ptCount val="3"/>
                <c:pt idx="0">
                  <c:v>22</c:v>
                </c:pt>
                <c:pt idx="1">
                  <c:v>23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860608"/>
        <c:axId val="49863296"/>
        <c:axId val="0"/>
      </c:bar3DChart>
      <c:catAx>
        <c:axId val="49860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9863296"/>
        <c:crosses val="autoZero"/>
        <c:auto val="1"/>
        <c:lblAlgn val="ctr"/>
        <c:lblOffset val="100"/>
        <c:noMultiLvlLbl val="0"/>
      </c:catAx>
      <c:valAx>
        <c:axId val="49863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860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zawody!$B$3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3.888888888888889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99999999999897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zawody!$C$2:$E$2</c:f>
              <c:strCache>
                <c:ptCount val="3"/>
                <c:pt idx="0">
                  <c:v>3 letnie Liceum ogólnokształcące</c:v>
                </c:pt>
                <c:pt idx="1">
                  <c:v>4 letnie Technikum</c:v>
                </c:pt>
                <c:pt idx="2">
                  <c:v>Branżowa szkoła I stopnia </c:v>
                </c:pt>
              </c:strCache>
            </c:strRef>
          </c:cat>
          <c:val>
            <c:numRef>
              <c:f>zawody!$C$3:$E$3</c:f>
              <c:numCache>
                <c:formatCode>General</c:formatCode>
                <c:ptCount val="3"/>
                <c:pt idx="0">
                  <c:v>22</c:v>
                </c:pt>
                <c:pt idx="1">
                  <c:v>23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988800"/>
        <c:axId val="79020416"/>
        <c:axId val="0"/>
      </c:bar3DChart>
      <c:catAx>
        <c:axId val="78988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79020416"/>
        <c:crosses val="autoZero"/>
        <c:auto val="1"/>
        <c:lblAlgn val="ctr"/>
        <c:lblOffset val="100"/>
        <c:noMultiLvlLbl val="0"/>
      </c:catAx>
      <c:valAx>
        <c:axId val="79020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98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175"/>
          </a:xfrm>
          <a:prstGeom prst="rect">
            <a:avLst/>
          </a:prstGeom>
        </p:spPr>
        <p:txBody>
          <a:bodyPr vert="horz" lIns="91248" tIns="45623" rIns="91248" bIns="4562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907" y="0"/>
            <a:ext cx="2945184" cy="496175"/>
          </a:xfrm>
          <a:prstGeom prst="rect">
            <a:avLst/>
          </a:prstGeom>
        </p:spPr>
        <p:txBody>
          <a:bodyPr vert="horz" lIns="91248" tIns="45623" rIns="91248" bIns="45623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466"/>
            <a:ext cx="2945184" cy="496174"/>
          </a:xfrm>
          <a:prstGeom prst="rect">
            <a:avLst/>
          </a:prstGeom>
        </p:spPr>
        <p:txBody>
          <a:bodyPr vert="horz" lIns="91248" tIns="45623" rIns="91248" bIns="4562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907" y="9430466"/>
            <a:ext cx="2945184" cy="496174"/>
          </a:xfrm>
          <a:prstGeom prst="rect">
            <a:avLst/>
          </a:prstGeom>
        </p:spPr>
        <p:txBody>
          <a:bodyPr vert="horz" lIns="91248" tIns="45623" rIns="91248" bIns="45623" rtlCol="0" anchor="b"/>
          <a:lstStyle>
            <a:lvl1pPr algn="r">
              <a:defRPr sz="1200"/>
            </a:lvl1pPr>
          </a:lstStyle>
          <a:p>
            <a:fld id="{E2774322-7E9F-450B-B246-94EDC51996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4148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768" cy="496175"/>
          </a:xfrm>
          <a:prstGeom prst="rect">
            <a:avLst/>
          </a:prstGeom>
        </p:spPr>
        <p:txBody>
          <a:bodyPr vert="horz" lIns="95238" tIns="47619" rIns="95238" bIns="47619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327" y="0"/>
            <a:ext cx="2946767" cy="496175"/>
          </a:xfrm>
          <a:prstGeom prst="rect">
            <a:avLst/>
          </a:prstGeom>
        </p:spPr>
        <p:txBody>
          <a:bodyPr vert="horz" lIns="95238" tIns="47619" rIns="95238" bIns="47619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8" tIns="47619" rIns="95238" bIns="4761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95" y="4716029"/>
            <a:ext cx="5439089" cy="4467146"/>
          </a:xfrm>
          <a:prstGeom prst="rect">
            <a:avLst/>
          </a:prstGeom>
        </p:spPr>
        <p:txBody>
          <a:bodyPr vert="horz" lIns="95238" tIns="47619" rIns="95238" bIns="47619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466"/>
            <a:ext cx="2946768" cy="496174"/>
          </a:xfrm>
          <a:prstGeom prst="rect">
            <a:avLst/>
          </a:prstGeom>
        </p:spPr>
        <p:txBody>
          <a:bodyPr vert="horz" lIns="95238" tIns="47619" rIns="95238" bIns="47619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327" y="9430466"/>
            <a:ext cx="2946767" cy="496174"/>
          </a:xfrm>
          <a:prstGeom prst="rect">
            <a:avLst/>
          </a:prstGeom>
        </p:spPr>
        <p:txBody>
          <a:bodyPr vert="horz" lIns="95238" tIns="47619" rIns="95238" bIns="47619" rtlCol="0" anchor="b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0C76D115-5780-495A-BAC8-EE19563166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160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19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20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234" indent="-285092"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361" indent="-228071"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506" indent="-228071"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2649" indent="-228071"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8794" indent="-2280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4938" indent="-2280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083" indent="-2280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7227" indent="-2280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234" indent="-285092"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361" indent="-228071"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506" indent="-228071"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2649" indent="-228071" eaLnBrk="0" hangingPunct="0"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8794" indent="-2280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4938" indent="-2280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083" indent="-2280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7227" indent="-22807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29" algn="l"/>
                <a:tab pos="820427" algn="l"/>
                <a:tab pos="1232224" algn="l"/>
                <a:tab pos="1644020" algn="l"/>
                <a:tab pos="2055818" algn="l"/>
                <a:tab pos="2467614" algn="l"/>
                <a:tab pos="2877829" algn="l"/>
                <a:tab pos="3289625" algn="l"/>
                <a:tab pos="3701423" algn="l"/>
                <a:tab pos="4113220" algn="l"/>
                <a:tab pos="4525017" algn="l"/>
                <a:tab pos="4935229" algn="l"/>
                <a:tab pos="5347025" algn="l"/>
                <a:tab pos="5758823" algn="l"/>
                <a:tab pos="6170620" algn="l"/>
                <a:tab pos="6582419" algn="l"/>
                <a:tab pos="6994213" algn="l"/>
                <a:tab pos="7404429" algn="l"/>
                <a:tab pos="7816225" algn="l"/>
                <a:tab pos="8228022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21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22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23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25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462" indent="-285179"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711" indent="-228142"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997" indent="-228142"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280" indent="-228142"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565" indent="-22814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850" indent="-22814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2134" indent="-22814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420" indent="-22814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462" indent="-285179"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711" indent="-228142"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997" indent="-228142"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280" indent="-228142" eaLnBrk="0" hangingPunct="0"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565" indent="-22814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850" indent="-22814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2134" indent="-22814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420" indent="-22814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55" algn="l"/>
                <a:tab pos="820678" algn="l"/>
                <a:tab pos="1232602" algn="l"/>
                <a:tab pos="1644526" algn="l"/>
                <a:tab pos="2056450" algn="l"/>
                <a:tab pos="2468373" algn="l"/>
                <a:tab pos="2878712" algn="l"/>
                <a:tab pos="3290637" algn="l"/>
                <a:tab pos="3702560" algn="l"/>
                <a:tab pos="4114484" algn="l"/>
                <a:tab pos="4526407" algn="l"/>
                <a:tab pos="4936746" algn="l"/>
                <a:tab pos="5348669" algn="l"/>
                <a:tab pos="5760593" algn="l"/>
                <a:tab pos="6172516" algn="l"/>
                <a:tab pos="6584441" algn="l"/>
                <a:tab pos="6996364" algn="l"/>
                <a:tab pos="7406703" algn="l"/>
                <a:tab pos="7818626" algn="l"/>
                <a:tab pos="8230551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26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10" indent="-285121"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479" indent="-228094"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670" indent="-228094"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2861" indent="-228094"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052" indent="-2280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243" indent="-2280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434" indent="-2280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7626" indent="-2280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10" indent="-285121"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479" indent="-228094"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670" indent="-228094"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2861" indent="-228094" eaLnBrk="0" hangingPunct="0"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052" indent="-2280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243" indent="-2280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434" indent="-2280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7626" indent="-22809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671" algn="l"/>
                <a:tab pos="820510" algn="l"/>
                <a:tab pos="1232351" algn="l"/>
                <a:tab pos="1644190" algn="l"/>
                <a:tab pos="2056029" algn="l"/>
                <a:tab pos="2467868" algn="l"/>
                <a:tab pos="2878124" algn="l"/>
                <a:tab pos="3289963" algn="l"/>
                <a:tab pos="3701802" algn="l"/>
                <a:tab pos="4113643" algn="l"/>
                <a:tab pos="4525482" algn="l"/>
                <a:tab pos="4935736" algn="l"/>
                <a:tab pos="5347575" algn="l"/>
                <a:tab pos="5759415" algn="l"/>
                <a:tab pos="6171254" algn="l"/>
                <a:tab pos="6583095" algn="l"/>
                <a:tab pos="6994933" algn="l"/>
                <a:tab pos="7405188" algn="l"/>
                <a:tab pos="7817028" algn="l"/>
                <a:tab pos="822886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6</a:t>
            </a:fld>
            <a:endParaRPr lang="pl-PL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12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13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14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15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16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17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Wydział Edukacji 29.08.2011 r.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386" indent="-285150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0595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6833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3071" indent="-228118" eaLnBrk="0" hangingPunct="0"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9308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5546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1784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8022" indent="-22811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713" algn="l"/>
                <a:tab pos="820594" algn="l"/>
                <a:tab pos="1232477" algn="l"/>
                <a:tab pos="1644358" algn="l"/>
                <a:tab pos="2056239" algn="l"/>
                <a:tab pos="2468120" algn="l"/>
                <a:tab pos="2878418" algn="l"/>
                <a:tab pos="3290299" algn="l"/>
                <a:tab pos="3702180" algn="l"/>
                <a:tab pos="4114063" algn="l"/>
                <a:tab pos="4525944" algn="l"/>
                <a:tab pos="4936240" algn="l"/>
                <a:tab pos="5348121" algn="l"/>
                <a:tab pos="5760003" algn="l"/>
                <a:tab pos="6171884" algn="l"/>
                <a:tab pos="6583767" algn="l"/>
                <a:tab pos="6995647" algn="l"/>
                <a:tab pos="7405944" algn="l"/>
                <a:tab pos="7817826" algn="l"/>
                <a:tab pos="822970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B0028BC-01F3-4287-85D6-ACD0EB2D94CD}" type="slidenum">
              <a:rPr 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18</a:t>
            </a:fld>
            <a:endParaRPr lang="pl-PL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94" y="4716027"/>
            <a:ext cx="5431172" cy="44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57E5B-B420-44FD-8FF1-0DA415C7B7C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06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80A70-F8CA-4D2B-9627-B8300783CC6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82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B5145-2477-41C3-AD72-934D2C0C976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24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32024-4432-41EF-AB25-55361888BEE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12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47B9-DC06-4409-8F9C-D5E6983B4DB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70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E48C7-D45C-49E3-BE24-AFCB6AD3C7E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95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EC011-9B13-4065-B7C5-79CF93CAE80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1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41F9E-1215-4E7D-8881-0D85B6E7A2A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12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00724-58FC-4CC0-985A-3E452635C8D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34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ABA95-2A0E-4B73-BFC2-5F8C74FBD2E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29CD4-BF81-4289-8434-64C389CB2D3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9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Sesja Rady Powiatu Cieszyńskiego w dniu 28.04.2015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B8C59A-E3FF-4FB3-910E-3CCA1791A22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8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13525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67109" y="227687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Informacja na temat organizacji                      roku szkolnego </a:t>
            </a:r>
            <a:r>
              <a:rPr lang="pl-PL" sz="3200" b="1" dirty="0" smtClean="0"/>
              <a:t>2019/2020                                          </a:t>
            </a:r>
            <a:r>
              <a:rPr lang="pl-PL" sz="3200" b="1" dirty="0"/>
              <a:t>w szkołach i placówkach oświatowych,                 dla których organem prowadzącym                     jest Powiat </a:t>
            </a:r>
            <a:r>
              <a:rPr lang="pl-PL" sz="3200" b="1" dirty="0" smtClean="0"/>
              <a:t>Cieszyński</a:t>
            </a:r>
            <a:endParaRPr lang="pl-PL" sz="3200" b="1" dirty="0"/>
          </a:p>
        </p:txBody>
      </p:sp>
      <p:sp>
        <p:nvSpPr>
          <p:cNvPr id="3" name="Prostokąt 2"/>
          <p:cNvSpPr/>
          <p:nvPr/>
        </p:nvSpPr>
        <p:spPr>
          <a:xfrm>
            <a:off x="1907704" y="5376573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30.04.2019 </a:t>
            </a:r>
            <a:r>
              <a:rPr lang="pl-PL" dirty="0"/>
              <a:t>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39870" y="477443"/>
            <a:ext cx="8424618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naborze do szkół na rok szkolny 2019/2020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szkołach prowadzonych przez Powiat Cieszyński przygotowano ilości miejsc w </a:t>
            </a:r>
            <a:r>
              <a:rPr lang="pl-PL" sz="2200" b="1" dirty="0">
                <a:latin typeface="Century Gothic" panose="020B0502020202020204" pitchFamily="34" charset="0"/>
              </a:rPr>
              <a:t>poszczególnych typach </a:t>
            </a:r>
            <a:r>
              <a:rPr lang="pl-PL" sz="2200" b="1" dirty="0" smtClean="0">
                <a:latin typeface="Century Gothic" panose="020B0502020202020204" pitchFamily="34" charset="0"/>
              </a:rPr>
              <a:t>szkół:</a:t>
            </a: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86245" y="1988840"/>
            <a:ext cx="4032448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dla absolwentów szkół podstawowych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661434" y="2014700"/>
            <a:ext cx="4176464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dla absolwentów szkół gimnazjalnych </a:t>
            </a:r>
            <a:endParaRPr lang="pl-PL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305908"/>
              </p:ext>
            </p:extLst>
          </p:nvPr>
        </p:nvGraphicFramePr>
        <p:xfrm>
          <a:off x="116469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92115"/>
              </p:ext>
            </p:extLst>
          </p:nvPr>
        </p:nvGraphicFramePr>
        <p:xfrm>
          <a:off x="4392488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0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39870" y="477443"/>
            <a:ext cx="8424618" cy="14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naborze do szkół na rok szkolny 2019/2020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szkołach prowadzonych przez Powiat Cieszyński przygotowano ilości zawodów i rozszerzeń                                      w </a:t>
            </a:r>
            <a:r>
              <a:rPr lang="pl-PL" sz="2200" b="1" dirty="0">
                <a:latin typeface="Century Gothic" panose="020B0502020202020204" pitchFamily="34" charset="0"/>
              </a:rPr>
              <a:t>poszczególnych typach </a:t>
            </a:r>
            <a:r>
              <a:rPr lang="pl-PL" sz="2200" b="1" dirty="0" smtClean="0">
                <a:latin typeface="Century Gothic" panose="020B0502020202020204" pitchFamily="34" charset="0"/>
              </a:rPr>
              <a:t>szkół:</a:t>
            </a: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86245" y="1988840"/>
            <a:ext cx="4032448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dla absolwentów szkół podstawowych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661434" y="2014700"/>
            <a:ext cx="4176464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dla absolwentów szkół gimnazjalnych </a:t>
            </a:r>
            <a:endParaRPr lang="pl-PL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936652"/>
              </p:ext>
            </p:extLst>
          </p:nvPr>
        </p:nvGraphicFramePr>
        <p:xfrm>
          <a:off x="180179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75968"/>
              </p:ext>
            </p:extLst>
          </p:nvPr>
        </p:nvGraphicFramePr>
        <p:xfrm>
          <a:off x="4463666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03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508602" y="655813"/>
            <a:ext cx="4032448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I Liceum Ogólnokształcące                  im. A. Osuchowskiego                         w Cieszynie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814" y="1916832"/>
            <a:ext cx="2138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liceum </a:t>
            </a:r>
            <a:r>
              <a:rPr lang="pl-PL" sz="1200" dirty="0">
                <a:latin typeface="Century Gothic" panose="020B0502020202020204" pitchFamily="34" charset="0"/>
              </a:rPr>
              <a:t>ogólnokształcące</a:t>
            </a:r>
          </a:p>
        </p:txBody>
      </p:sp>
      <p:pic>
        <p:nvPicPr>
          <p:cNvPr id="6" name="Picture 2" descr="http://www.cieszyn.pl/files/DSC_2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173210" cy="23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Wykres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743927"/>
              </p:ext>
            </p:extLst>
          </p:nvPr>
        </p:nvGraphicFramePr>
        <p:xfrm>
          <a:off x="251520" y="2422445"/>
          <a:ext cx="857381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2619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508602" y="655814"/>
            <a:ext cx="4032448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II Liceum Ogólnokształcące                  im. M. Kopernika                         w Cieszynie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504" y="2151266"/>
            <a:ext cx="2138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liceum </a:t>
            </a:r>
            <a:r>
              <a:rPr lang="pl-PL" sz="1200" dirty="0">
                <a:latin typeface="Century Gothic" panose="020B0502020202020204" pitchFamily="34" charset="0"/>
              </a:rPr>
              <a:t>ogólnokształcące</a:t>
            </a:r>
          </a:p>
        </p:txBody>
      </p:sp>
      <p:pic>
        <p:nvPicPr>
          <p:cNvPr id="2050" name="Picture 2" descr="C:\Users\mrajwa\Desktop\20-lecie powiatu\Ko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493"/>
            <a:ext cx="3225991" cy="24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353217"/>
              </p:ext>
            </p:extLst>
          </p:nvPr>
        </p:nvGraphicFramePr>
        <p:xfrm>
          <a:off x="155746" y="2852936"/>
          <a:ext cx="8770607" cy="368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5094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517724" y="648020"/>
            <a:ext cx="4032448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Zespół Szkół                              im. W. </a:t>
            </a:r>
            <a:r>
              <a:rPr lang="pl-PL" sz="2200" b="1" dirty="0" err="1" smtClean="0">
                <a:latin typeface="Century Gothic" panose="020B0502020202020204" pitchFamily="34" charset="0"/>
              </a:rPr>
              <a:t>Szybińskiego</a:t>
            </a:r>
            <a:r>
              <a:rPr lang="pl-PL" sz="2200" b="1" dirty="0" smtClean="0">
                <a:latin typeface="Century Gothic" panose="020B0502020202020204" pitchFamily="34" charset="0"/>
              </a:rPr>
              <a:t>                      w Cieszynie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8485" y="2891608"/>
            <a:ext cx="2138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liceum </a:t>
            </a:r>
            <a:r>
              <a:rPr lang="pl-PL" sz="1200" dirty="0">
                <a:latin typeface="Century Gothic" panose="020B0502020202020204" pitchFamily="34" charset="0"/>
              </a:rPr>
              <a:t>ogólnokształcące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1960" y="2891608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t</a:t>
            </a:r>
            <a:r>
              <a:rPr lang="pl-PL" sz="1200" dirty="0" smtClean="0">
                <a:latin typeface="Century Gothic" panose="020B0502020202020204" pitchFamily="34" charset="0"/>
              </a:rPr>
              <a:t>echnikum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16387" name="Picture 3" descr="C:\Users\mrajwa\Desktop\DSC_0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32" y="265548"/>
            <a:ext cx="3458232" cy="22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6372218" y="5445224"/>
            <a:ext cx="2376264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 dirty="0" smtClean="0">
                <a:latin typeface="Century Gothic" panose="020B0502020202020204" pitchFamily="34" charset="0"/>
              </a:rPr>
              <a:t>Liceum Ogólnokształcące dla dorosłych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5" name="pole tekstowe 2"/>
          <p:cNvSpPr txBox="1">
            <a:spLocks noChangeArrowheads="1"/>
          </p:cNvSpPr>
          <p:nvPr/>
        </p:nvSpPr>
        <p:spPr bwMode="auto">
          <a:xfrm>
            <a:off x="6372218" y="5836824"/>
            <a:ext cx="2376246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Szkoła Policealna </a:t>
            </a:r>
          </a:p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opiekun osoby starszej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144202"/>
              </p:ext>
            </p:extLst>
          </p:nvPr>
        </p:nvGraphicFramePr>
        <p:xfrm>
          <a:off x="117171" y="3429000"/>
          <a:ext cx="8866002" cy="29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3752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251520" y="648020"/>
            <a:ext cx="4298652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Zespół Szkół Technicznych          im. płk. G. Langera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Cieszynie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503" y="2852936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t</a:t>
            </a:r>
            <a:r>
              <a:rPr lang="pl-PL" sz="1200" dirty="0" smtClean="0">
                <a:latin typeface="Century Gothic" panose="020B0502020202020204" pitchFamily="34" charset="0"/>
              </a:rPr>
              <a:t>echnikum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714325" y="2857475"/>
            <a:ext cx="210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branżowa szkoła I stopnia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C:\Users\mrajwa\AppData\Local\Microsoft\Windows\Temporary Internet Files\Content.Outlook\HDS0FOOH\3M1A9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9"/>
            <a:ext cx="33232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6228184" y="5661248"/>
            <a:ext cx="2376264" cy="4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Szkoła Policealna</a:t>
            </a:r>
          </a:p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opiekun osoby starszej</a:t>
            </a:r>
            <a:endParaRPr lang="pl-PL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Wykres 1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638986"/>
              </p:ext>
            </p:extLst>
          </p:nvPr>
        </p:nvGraphicFramePr>
        <p:xfrm>
          <a:off x="323528" y="2492897"/>
          <a:ext cx="8579867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1027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251520" y="648020"/>
            <a:ext cx="4298652" cy="17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Zespół Szkół Ekonomiczno- Gastronomicznych                 im. Macierzy Ziemi Cieszyńskiej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Cieszynie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503" y="2852936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technikum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067944" y="2852935"/>
            <a:ext cx="21707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branżowa szkoła I stopnia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6444208" y="5661248"/>
            <a:ext cx="2376286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Szkoła Policealna </a:t>
            </a:r>
          </a:p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technik administracji</a:t>
            </a:r>
            <a:endParaRPr lang="pl-PL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 descr="http://fotopolska.eu/foto/452/452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6687"/>
            <a:ext cx="3460611" cy="243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Wykres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369220"/>
              </p:ext>
            </p:extLst>
          </p:nvPr>
        </p:nvGraphicFramePr>
        <p:xfrm>
          <a:off x="219690" y="2715564"/>
          <a:ext cx="8789204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0332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251520" y="648020"/>
            <a:ext cx="4298652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Zespół Szkół Budowlanych           im. gen. S. Grota-Roweckiego w Cieszynie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503" y="2852936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technikum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029780" y="2852935"/>
            <a:ext cx="21707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branżowa szkoła I stopnia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10242" name="Picture 2" descr="C:\Users\mrajwa\AppData\Local\Microsoft\Windows\Temporary Internet Files\Content.Outlook\HDS0FOOH\DSCF2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28" y="198022"/>
            <a:ext cx="3323283" cy="24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6228184" y="5661248"/>
            <a:ext cx="2376264" cy="4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Szkoła Policealna </a:t>
            </a:r>
          </a:p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technik BHP</a:t>
            </a:r>
            <a:endParaRPr lang="pl-PL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390625"/>
              </p:ext>
            </p:extLst>
          </p:nvPr>
        </p:nvGraphicFramePr>
        <p:xfrm>
          <a:off x="395536" y="2690484"/>
          <a:ext cx="8640959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9601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251520" y="648020"/>
            <a:ext cx="4298652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Zespół Szkół 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Przyrodniczo-Technicznych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Międzyświeciu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16976" y="2714435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technikum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779912" y="2866215"/>
            <a:ext cx="2100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branżowa szkoła i stopnia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9" name="Picture 4" descr="http://www.foto.gruda.com.pl/uslugi/miedzy/IMG_9152_2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2423"/>
            <a:ext cx="3704258" cy="24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6277109" y="5949280"/>
            <a:ext cx="237624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Szkoła Policealna </a:t>
            </a:r>
          </a:p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opiekunka środowiskowa</a:t>
            </a:r>
            <a:endParaRPr lang="pl-PL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Wykres 1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193660"/>
              </p:ext>
            </p:extLst>
          </p:nvPr>
        </p:nvGraphicFramePr>
        <p:xfrm>
          <a:off x="139551" y="2991434"/>
          <a:ext cx="8750721" cy="352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88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251520" y="648020"/>
            <a:ext cx="4298652" cy="14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Zespół Szkół 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Technicznych                             i Ogólnokształcących                     w  Skoczowie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420144" y="2852936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t</a:t>
            </a:r>
            <a:r>
              <a:rPr lang="pl-PL" sz="1200" dirty="0" smtClean="0">
                <a:latin typeface="Century Gothic" panose="020B0502020202020204" pitchFamily="34" charset="0"/>
              </a:rPr>
              <a:t>echnikum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55976" y="2859750"/>
            <a:ext cx="210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branżowa szkoła I stopnia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13314" name="Picture 2" descr="C:\Users\mrajwa\AppData\Local\Microsoft\Windows\Temporary Internet Files\Content.Outlook\HDS0FOOH\zstio w skoczowie (1 z 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60" y="30539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65593" y="2852936"/>
            <a:ext cx="2138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liceum </a:t>
            </a:r>
            <a:r>
              <a:rPr lang="pl-PL" sz="1200" dirty="0">
                <a:latin typeface="Century Gothic" panose="020B0502020202020204" pitchFamily="34" charset="0"/>
              </a:rPr>
              <a:t>ogólnokształcące</a:t>
            </a: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6551167" y="5496154"/>
            <a:ext cx="2376273" cy="4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l-PL" sz="1200" dirty="0" smtClean="0">
                <a:latin typeface="Century Gothic" panose="020B0502020202020204" pitchFamily="34" charset="0"/>
              </a:rPr>
              <a:t>Liceum Ogólnokształcące dla dorosłych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6300192" y="5956195"/>
            <a:ext cx="2699247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Szkoła Policealna </a:t>
            </a:r>
          </a:p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technik usług kosmetycznych</a:t>
            </a:r>
            <a:endParaRPr lang="pl-PL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Wykres 1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959115"/>
              </p:ext>
            </p:extLst>
          </p:nvPr>
        </p:nvGraphicFramePr>
        <p:xfrm>
          <a:off x="108665" y="3284984"/>
          <a:ext cx="8891935" cy="320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0122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39870" y="477443"/>
            <a:ext cx="8311870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Ranking Liceów Ogólnokształcących prowadzonych                przez Powiat Cieszyński w województwie śląskim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060994"/>
              </p:ext>
            </p:extLst>
          </p:nvPr>
        </p:nvGraphicFramePr>
        <p:xfrm>
          <a:off x="251520" y="1700808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0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251520" y="648020"/>
            <a:ext cx="4298652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Zespół Szkół 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Technicznych                                  w Ustroniu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77326" y="3007983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technikum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497640" y="3007984"/>
            <a:ext cx="210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branżowa szkoła I stopnia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14338" name="Picture 2" descr="C:\Users\mrajwa\AppData\Local\Microsoft\Windows\Temporary Internet Files\Content.Outlook\HDS0FOOH\DSC_21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747364" cy="24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334614"/>
              </p:ext>
            </p:extLst>
          </p:nvPr>
        </p:nvGraphicFramePr>
        <p:xfrm>
          <a:off x="251520" y="3429000"/>
          <a:ext cx="8712967" cy="337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5619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251520" y="648020"/>
            <a:ext cx="4298652" cy="14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>
                <a:latin typeface="Century Gothic" panose="020B0502020202020204" pitchFamily="34" charset="0"/>
              </a:rPr>
              <a:t>Zespół Szkół Ogólnokształcących                   im. P. Stalmacha </a:t>
            </a:r>
            <a:r>
              <a:rPr lang="pl-PL" sz="2200" b="1" dirty="0" smtClean="0">
                <a:latin typeface="Century Gothic" panose="020B0502020202020204" pitchFamily="34" charset="0"/>
              </a:rPr>
              <a:t>                            </a:t>
            </a:r>
            <a:r>
              <a:rPr lang="pl-PL" sz="2200" b="1" dirty="0">
                <a:latin typeface="Century Gothic" panose="020B0502020202020204" pitchFamily="34" charset="0"/>
              </a:rPr>
              <a:t>w </a:t>
            </a:r>
            <a:r>
              <a:rPr lang="pl-PL" sz="2200" b="1" dirty="0" smtClean="0">
                <a:latin typeface="Century Gothic" panose="020B0502020202020204" pitchFamily="34" charset="0"/>
              </a:rPr>
              <a:t>Wiśle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http://lowisla.pl/wp-content/uploads/2011/11/budynek-szko%C5%82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35" y="224134"/>
            <a:ext cx="3323282" cy="24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414674" y="2716596"/>
            <a:ext cx="2138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liceum </a:t>
            </a:r>
            <a:r>
              <a:rPr lang="pl-PL" sz="1200" dirty="0">
                <a:latin typeface="Century Gothic" panose="020B0502020202020204" pitchFamily="34" charset="0"/>
              </a:rPr>
              <a:t>ogólnokształcące</a:t>
            </a: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6372200" y="5877272"/>
            <a:ext cx="2376264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200" dirty="0" smtClean="0">
                <a:latin typeface="Century Gothic" panose="020B0502020202020204" pitchFamily="34" charset="0"/>
              </a:rPr>
              <a:t>Liceum Ogólnokształcące dla dorosłych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Wykres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646789"/>
              </p:ext>
            </p:extLst>
          </p:nvPr>
        </p:nvGraphicFramePr>
        <p:xfrm>
          <a:off x="235466" y="3212976"/>
          <a:ext cx="8595921" cy="317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5432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251520" y="648020"/>
            <a:ext cx="4298652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Zespół Szkół 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Gastronomiczno-Hotelarskich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im. W. S. Reymonta w Wiśle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30070" y="2738727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Century Gothic" panose="020B0502020202020204" pitchFamily="34" charset="0"/>
              </a:rPr>
              <a:t>technikum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923928" y="3140968"/>
            <a:ext cx="210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b</a:t>
            </a:r>
            <a:r>
              <a:rPr lang="pl-PL" sz="1200" dirty="0" smtClean="0">
                <a:latin typeface="Century Gothic" panose="020B0502020202020204" pitchFamily="34" charset="0"/>
              </a:rPr>
              <a:t>ranżowa szkoła I stopnia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15362" name="Picture 2" descr="C:\Users\mrajwa\AppData\Local\Microsoft\Windows\Temporary Internet Files\Content.Outlook\HDS0FOOH\P3238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327589" cy="24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6444208" y="5877272"/>
            <a:ext cx="2376248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Szkoła Policealna </a:t>
            </a:r>
          </a:p>
          <a:p>
            <a:pPr algn="ctr" eaLnBrk="1" hangingPunct="1"/>
            <a:r>
              <a:rPr lang="pl-PL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technik administracji</a:t>
            </a:r>
          </a:p>
          <a:p>
            <a:pPr algn="ctr" eaLnBrk="1" hangingPunct="1"/>
            <a:r>
              <a:rPr lang="pl-PL" sz="1200" dirty="0" smtClean="0">
                <a:latin typeface="Century Gothic" panose="020B0502020202020204" pitchFamily="34" charset="0"/>
              </a:rPr>
              <a:t>- technik BHP</a:t>
            </a:r>
            <a:endParaRPr lang="pl-PL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755843"/>
              </p:ext>
            </p:extLst>
          </p:nvPr>
        </p:nvGraphicFramePr>
        <p:xfrm>
          <a:off x="128768" y="3140968"/>
          <a:ext cx="8842808" cy="356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1509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251520" y="648020"/>
            <a:ext cx="4298652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Zespół Szkół 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 w Istebnej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15081" y="2180030"/>
            <a:ext cx="210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b</a:t>
            </a:r>
            <a:r>
              <a:rPr lang="pl-PL" sz="1200" dirty="0" smtClean="0">
                <a:latin typeface="Century Gothic" panose="020B0502020202020204" pitchFamily="34" charset="0"/>
              </a:rPr>
              <a:t>ranżowa szkoła I stopnia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6012160" y="5805264"/>
            <a:ext cx="2376273" cy="4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l-PL" sz="1200" dirty="0" smtClean="0">
                <a:latin typeface="Century Gothic" panose="020B0502020202020204" pitchFamily="34" charset="0"/>
              </a:rPr>
              <a:t>Liceum Ogólnokształcące dla dorosłych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mrajwa\Desktop\20-lecie powiatu\ZS Isteb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0" y="332656"/>
            <a:ext cx="3778502" cy="21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Wykres 1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367198"/>
              </p:ext>
            </p:extLst>
          </p:nvPr>
        </p:nvGraphicFramePr>
        <p:xfrm>
          <a:off x="241104" y="2457029"/>
          <a:ext cx="8664721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7056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66136"/>
              </p:ext>
            </p:extLst>
          </p:nvPr>
        </p:nvGraphicFramePr>
        <p:xfrm>
          <a:off x="395536" y="692696"/>
          <a:ext cx="8229605" cy="4291980"/>
        </p:xfrm>
        <a:graphic>
          <a:graphicData uri="http://schemas.openxmlformats.org/drawingml/2006/table">
            <a:tbl>
              <a:tblPr/>
              <a:tblGrid>
                <a:gridCol w="1453685"/>
                <a:gridCol w="317745"/>
                <a:gridCol w="349520"/>
                <a:gridCol w="325689"/>
                <a:gridCol w="349520"/>
                <a:gridCol w="325689"/>
                <a:gridCol w="349520"/>
                <a:gridCol w="349520"/>
                <a:gridCol w="349520"/>
                <a:gridCol w="349520"/>
                <a:gridCol w="349520"/>
                <a:gridCol w="309802"/>
                <a:gridCol w="349520"/>
                <a:gridCol w="317745"/>
                <a:gridCol w="349520"/>
                <a:gridCol w="349520"/>
                <a:gridCol w="349520"/>
                <a:gridCol w="317745"/>
                <a:gridCol w="349520"/>
                <a:gridCol w="317745"/>
                <a:gridCol w="349520"/>
              </a:tblGrid>
              <a:tr h="880610"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Struktura organizacyjna  roku szkolnego 2018/2019 oraz planowana 2019/2020 </a:t>
                      </a:r>
                      <a:b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</a:b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dla szkół dla młodzieży, dla kórych organem prowadzącym jest </a:t>
                      </a:r>
                      <a:b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</a:b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Powiat Cieszyński</a:t>
                      </a:r>
                    </a:p>
                  </a:txBody>
                  <a:tcPr marL="7933" marR="7933" marT="79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00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 szkoły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klasa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klasa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 klasa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 klasa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Ogółem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14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2018/2019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2019/2020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2018/2019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2019/2020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2018/2019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2019/2020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2018/2019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2019/2020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2018/2019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2019/2020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7581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oddziałów 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L. uczniów</a:t>
                      </a:r>
                    </a:p>
                  </a:txBody>
                  <a:tcPr marL="7933" marR="7933" marT="793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Liceum ogólnokształcące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Technikum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Branżowa szkoła I stopnia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1317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Suma końcowa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7933" marR="7933" marT="79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3120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4461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6296</a:t>
                      </a:r>
                    </a:p>
                  </a:txBody>
                  <a:tcPr marL="7933" marR="7933" marT="7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081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539870" y="476672"/>
            <a:ext cx="831187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Placówki szkolne</a:t>
            </a:r>
            <a:endParaRPr lang="pl-PL" sz="2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475656" y="198182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1 – ZPPP Cieszyn</a:t>
            </a:r>
          </a:p>
          <a:p>
            <a:r>
              <a:rPr lang="pl-PL" dirty="0">
                <a:solidFill>
                  <a:srgbClr val="000000"/>
                </a:solidFill>
              </a:rPr>
              <a:t>2 – CKP Bażanowice</a:t>
            </a:r>
          </a:p>
          <a:p>
            <a:r>
              <a:rPr lang="pl-PL" dirty="0">
                <a:solidFill>
                  <a:srgbClr val="000000"/>
                </a:solidFill>
              </a:rPr>
              <a:t>3 – SSM Wisła</a:t>
            </a:r>
          </a:p>
          <a:p>
            <a:r>
              <a:rPr lang="pl-PL" dirty="0">
                <a:solidFill>
                  <a:srgbClr val="000000"/>
                </a:solidFill>
              </a:rPr>
              <a:t>4 – OPP </a:t>
            </a:r>
            <a:r>
              <a:rPr lang="pl-PL" dirty="0" smtClean="0">
                <a:solidFill>
                  <a:srgbClr val="000000"/>
                </a:solidFill>
              </a:rPr>
              <a:t>Koniaków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10242" name="Picture 2" descr="C:\Users\mrajwa\AppData\Local\Microsoft\Windows\Temporary Internet Files\Content.Outlook\HDS0FOOH\mapa placów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3648558" cy="51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3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ole tekstowe 2"/>
          <p:cNvSpPr txBox="1">
            <a:spLocks noChangeArrowheads="1"/>
          </p:cNvSpPr>
          <p:nvPr/>
        </p:nvSpPr>
        <p:spPr bwMode="auto">
          <a:xfrm>
            <a:off x="395536" y="202519"/>
            <a:ext cx="8496944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Terminy naboru do szkół ponadpodstawowych                                i ponadgimnazjalnych</a:t>
            </a:r>
            <a:r>
              <a:rPr lang="pl-PL" sz="2200" b="1" dirty="0">
                <a:latin typeface="Century Gothic" panose="020B0502020202020204" pitchFamily="34" charset="0"/>
              </a:rPr>
              <a:t> </a:t>
            </a:r>
            <a:r>
              <a:rPr lang="pl-PL" sz="2200" b="1" dirty="0" smtClean="0">
                <a:latin typeface="Century Gothic" panose="020B0502020202020204" pitchFamily="34" charset="0"/>
              </a:rPr>
              <a:t>na rok szkolny 2019/20120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361629" y="2683605"/>
            <a:ext cx="6088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entury Gothic" panose="020B0502020202020204" pitchFamily="34" charset="0"/>
              </a:rPr>
              <a:t>13.05 – 25.06 – złożenie wniosku o przyjęcie do szkoły</a:t>
            </a: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[banner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8" y="1196752"/>
            <a:ext cx="8638392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1391390" y="3219239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entury Gothic" panose="020B0502020202020204" pitchFamily="34" charset="0"/>
              </a:rPr>
              <a:t>11.07  – symulacja naboru</a:t>
            </a:r>
            <a:endParaRPr lang="pl-PL" dirty="0">
              <a:latin typeface="Century Gothic" panose="020B0502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386817" y="3717032"/>
            <a:ext cx="486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entury Gothic" panose="020B0502020202020204" pitchFamily="34" charset="0"/>
              </a:rPr>
              <a:t>16.07 – publikacja list zakwalifikowanych </a:t>
            </a:r>
            <a:endParaRPr lang="pl-PL" dirty="0">
              <a:latin typeface="Century Gothic" panose="020B0502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409356" y="4238764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entury Gothic" panose="020B0502020202020204" pitchFamily="34" charset="0"/>
              </a:rPr>
              <a:t>25.07 – publikacja list przyjętych </a:t>
            </a:r>
            <a:endParaRPr lang="pl-PL" dirty="0">
              <a:latin typeface="Century Gothic" panose="020B0502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30684" y="4764732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entury Gothic" panose="020B0502020202020204" pitchFamily="34" charset="0"/>
              </a:rPr>
              <a:t>26.07 – 30.07 - rekrutacja uzupełniająca </a:t>
            </a:r>
            <a:endParaRPr lang="pl-P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62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39870" y="477443"/>
            <a:ext cx="8311870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Ranking Techników prowadzonych przez Powiat Cieszyński                                                                              w województwie śląskim</a:t>
            </a:r>
            <a:endParaRPr lang="pl-PL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916578"/>
              </p:ext>
            </p:extLst>
          </p:nvPr>
        </p:nvGraphicFramePr>
        <p:xfrm>
          <a:off x="253965" y="1916832"/>
          <a:ext cx="8597775" cy="465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01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95536" y="692696"/>
            <a:ext cx="8311870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Szkoły prowadzone przez Powiat Cieszyński pomieszczą wszystkich absolwentów szkół gimnazjalnych                                    i podstawowych do I klas na rok szkolny 2019/2020</a:t>
            </a:r>
          </a:p>
        </p:txBody>
      </p:sp>
      <p:sp>
        <p:nvSpPr>
          <p:cNvPr id="2" name="AutoShape 4" descr="Ministerstwo Edukacji Narodowej - Rekrutacja na rok szkolny 2019/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707406" cy="35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5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39870" y="477443"/>
            <a:ext cx="8311870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Możliwości lokalowe przyjęcia wszystkich uczniów               w naborze do szkół na rok szkolny 2019/2020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z uwzględnieniem maksymalnego naboru: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451381"/>
              </p:ext>
            </p:extLst>
          </p:nvPr>
        </p:nvGraphicFramePr>
        <p:xfrm>
          <a:off x="683568" y="1988840"/>
          <a:ext cx="7513403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539870" y="188640"/>
            <a:ext cx="8311870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>
                <a:latin typeface="Century Gothic" panose="020B0502020202020204" pitchFamily="34" charset="0"/>
              </a:rPr>
              <a:t>Demografia</a:t>
            </a:r>
          </a:p>
        </p:txBody>
      </p:sp>
      <p:graphicFrame>
        <p:nvGraphicFramePr>
          <p:cNvPr id="7" name="Wykres 6"/>
          <p:cNvGraphicFramePr>
            <a:graphicFrameLocks noGrp="1"/>
          </p:cNvGraphicFramePr>
          <p:nvPr/>
        </p:nvGraphicFramePr>
        <p:xfrm>
          <a:off x="-2132" y="603487"/>
          <a:ext cx="9148265" cy="565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Łącznik prosty ze strzałką 8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2F8A2C86-DD5C-4A37-A1C8-F2970FFB9955}"/>
              </a:ext>
            </a:extLst>
          </p:cNvPr>
          <p:cNvCxnSpPr/>
          <p:nvPr/>
        </p:nvCxnSpPr>
        <p:spPr>
          <a:xfrm>
            <a:off x="1619672" y="2636912"/>
            <a:ext cx="0" cy="1008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2F8A2C86-DD5C-4A37-A1C8-F2970FFB9955}"/>
              </a:ext>
            </a:extLst>
          </p:cNvPr>
          <p:cNvCxnSpPr/>
          <p:nvPr/>
        </p:nvCxnSpPr>
        <p:spPr>
          <a:xfrm>
            <a:off x="2123728" y="2564904"/>
            <a:ext cx="0" cy="1008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68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176464" cy="251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39870" y="477443"/>
            <a:ext cx="8311870" cy="14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Nabór do szkół na rok szkolny 2019/2020 jest dla</a:t>
            </a:r>
          </a:p>
          <a:p>
            <a:pPr algn="ctr" eaLnBrk="1" hangingPunct="1"/>
            <a:r>
              <a:rPr lang="pl-PL" sz="22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absolwentów szkół podstawowych</a:t>
            </a:r>
          </a:p>
          <a:p>
            <a:pPr algn="ctr" eaLnBrk="1" hangingPunct="1"/>
            <a:r>
              <a:rPr lang="pl-PL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l-PL" sz="2200" b="1" dirty="0" smtClean="0">
                <a:latin typeface="Century Gothic" panose="020B0502020202020204" pitchFamily="34" charset="0"/>
              </a:rPr>
              <a:t>i oddzielny </a:t>
            </a:r>
          </a:p>
          <a:p>
            <a:pPr algn="ctr" eaLnBrk="1" hangingPunct="1"/>
            <a:r>
              <a:rPr lang="pl-PL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dla absolwentów szkół gimnazjalnych </a:t>
            </a:r>
            <a:endParaRPr lang="pl-PL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39870" y="477443"/>
            <a:ext cx="8311870" cy="211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naborze do szkół na rok szkolny 2019/2020 </a:t>
            </a:r>
          </a:p>
          <a:p>
            <a:pPr algn="ctr" eaLnBrk="1" hangingPunct="1"/>
            <a:r>
              <a:rPr lang="pl-PL" sz="22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absolwenci </a:t>
            </a:r>
            <a:r>
              <a:rPr lang="pl-PL" sz="22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szkół podstawowych </a:t>
            </a:r>
            <a:r>
              <a:rPr lang="pl-PL" sz="22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wybierają spośród oferty stworzonej  dla tych uczniów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i oddzielnie </a:t>
            </a:r>
          </a:p>
          <a:p>
            <a:pPr algn="ctr" eaLnBrk="1" hangingPunct="1"/>
            <a:r>
              <a:rPr lang="pl-PL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absolwenci szkół </a:t>
            </a:r>
            <a:r>
              <a:rPr lang="pl-PL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gimnazjalnych </a:t>
            </a:r>
            <a:r>
              <a:rPr lang="pl-PL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spośród oferty </a:t>
            </a:r>
          </a:p>
          <a:p>
            <a:pPr algn="ctr" eaLnBrk="1" hangingPunct="1"/>
            <a:r>
              <a:rPr lang="pl-PL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stworzonej dla tych uczniów</a:t>
            </a:r>
            <a:endParaRPr lang="pl-PL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10" y="3068960"/>
            <a:ext cx="5202979" cy="24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7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39870" y="477443"/>
            <a:ext cx="8311870" cy="10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naborze do szkół na rok szkolny 2019/2020 </a:t>
            </a:r>
          </a:p>
          <a:p>
            <a:pPr algn="ctr" eaLnBrk="1" hangingPunct="1"/>
            <a:r>
              <a:rPr lang="pl-PL" sz="2200" b="1" dirty="0" smtClean="0">
                <a:latin typeface="Century Gothic" panose="020B0502020202020204" pitchFamily="34" charset="0"/>
              </a:rPr>
              <a:t>w szkołach prowadzonych przez Powiat Cieszyński przygotowano ilości miejsc:</a:t>
            </a: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179512" y="1779585"/>
            <a:ext cx="4032448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dla absolwentów szkół podstawowych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648128" y="1779585"/>
            <a:ext cx="4176464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dla absolwentów szkół gimnazjalnych </a:t>
            </a:r>
            <a:endParaRPr lang="pl-PL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157080"/>
              </p:ext>
            </p:extLst>
          </p:nvPr>
        </p:nvGraphicFramePr>
        <p:xfrm>
          <a:off x="1997968" y="2997467"/>
          <a:ext cx="4572000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24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000000"/>
      </a:dk1>
      <a:lt1>
        <a:sysClr val="window" lastClr="FFFFFF"/>
      </a:lt1>
      <a:dk2>
        <a:srgbClr val="4F271C"/>
      </a:dk2>
      <a:lt2>
        <a:srgbClr val="E7DEC9"/>
      </a:lt2>
      <a:accent1>
        <a:srgbClr val="0070C0"/>
      </a:accent1>
      <a:accent2>
        <a:srgbClr val="FEB80A"/>
      </a:accent2>
      <a:accent3>
        <a:srgbClr val="92D050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10851</TotalTime>
  <Words>846</Words>
  <Application>Microsoft Office PowerPoint</Application>
  <PresentationFormat>Pokaz na ekranie (4:3)</PresentationFormat>
  <Paragraphs>324</Paragraphs>
  <Slides>26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w Powiecie Cieszyńskim 2010/2011</dc:title>
  <dc:creator>mrajwa</dc:creator>
  <cp:lastModifiedBy>Michał Rajwa</cp:lastModifiedBy>
  <cp:revision>348</cp:revision>
  <cp:lastPrinted>2019-04-18T09:43:40Z</cp:lastPrinted>
  <dcterms:created xsi:type="dcterms:W3CDTF">2011-10-13T07:40:20Z</dcterms:created>
  <dcterms:modified xsi:type="dcterms:W3CDTF">2019-04-18T09:43:42Z</dcterms:modified>
</cp:coreProperties>
</file>