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74" r:id="rId3"/>
    <p:sldId id="270" r:id="rId4"/>
    <p:sldId id="277" r:id="rId5"/>
    <p:sldId id="281" r:id="rId6"/>
    <p:sldId id="283" r:id="rId7"/>
    <p:sldId id="282" r:id="rId8"/>
    <p:sldId id="284" r:id="rId9"/>
    <p:sldId id="285" r:id="rId10"/>
    <p:sldId id="286" r:id="rId11"/>
    <p:sldId id="288" r:id="rId12"/>
    <p:sldId id="290" r:id="rId13"/>
    <p:sldId id="289" r:id="rId14"/>
    <p:sldId id="291" r:id="rId15"/>
    <p:sldId id="292" r:id="rId16"/>
    <p:sldId id="293" r:id="rId17"/>
    <p:sldId id="295" r:id="rId18"/>
    <p:sldId id="269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0F9CC-2A49-4177-AE7C-1C2B0560EDE4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514C3-94D0-4431-B9D9-3F829CDEE9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203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4613-3E92-4867-BFFF-58CD629D4AE9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80EB-89CD-4772-AC96-ADC06BBDE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214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4613-3E92-4867-BFFF-58CD629D4AE9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80EB-89CD-4772-AC96-ADC06BBDE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44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4613-3E92-4867-BFFF-58CD629D4AE9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80EB-89CD-4772-AC96-ADC06BBDE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358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4613-3E92-4867-BFFF-58CD629D4AE9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80EB-89CD-4772-AC96-ADC06BBDE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288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4613-3E92-4867-BFFF-58CD629D4AE9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80EB-89CD-4772-AC96-ADC06BBDE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327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4613-3E92-4867-BFFF-58CD629D4AE9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80EB-89CD-4772-AC96-ADC06BBDE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068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4613-3E92-4867-BFFF-58CD629D4AE9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80EB-89CD-4772-AC96-ADC06BBDE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613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4613-3E92-4867-BFFF-58CD629D4AE9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80EB-89CD-4772-AC96-ADC06BBDE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77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4613-3E92-4867-BFFF-58CD629D4AE9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80EB-89CD-4772-AC96-ADC06BBDE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99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4613-3E92-4867-BFFF-58CD629D4AE9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80EB-89CD-4772-AC96-ADC06BBDE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075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4613-3E92-4867-BFFF-58CD629D4AE9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80EB-89CD-4772-AC96-ADC06BBDE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419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84613-3E92-4867-BFFF-58CD629D4AE9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180EB-89CD-4772-AC96-ADC06BBDE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3654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-86869" y="2060848"/>
            <a:ext cx="93177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Zadania zrealizowane przez </a:t>
            </a:r>
            <a:br>
              <a:rPr lang="pl-PL" sz="3200" b="1" dirty="0"/>
            </a:br>
            <a:r>
              <a:rPr lang="pl-PL" sz="3200" b="1" dirty="0"/>
              <a:t>Państwowe Gospodarstwo Wodne Wody Polskie Regionalny Zarząd Gospodarki Wodnej w Gliwicach </a:t>
            </a:r>
            <a:br>
              <a:rPr lang="pl-PL" sz="3200" b="1" dirty="0"/>
            </a:br>
            <a:r>
              <a:rPr lang="pl-PL" sz="3200" b="1" dirty="0"/>
              <a:t>w roku 2022</a:t>
            </a:r>
          </a:p>
        </p:txBody>
      </p:sp>
      <p:pic>
        <p:nvPicPr>
          <p:cNvPr id="2" name="Picture 4" descr="Simple template">
            <a:extLst>
              <a:ext uri="{FF2B5EF4-FFF2-40B4-BE49-F238E27FC236}">
                <a16:creationId xmlns:a16="http://schemas.microsoft.com/office/drawing/2014/main" id="{7A896AF9-20FA-7A9C-EDD9-AD0855D1C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0002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593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2927922-DE64-7CDB-3E19-16CD25504C5F}"/>
              </a:ext>
            </a:extLst>
          </p:cNvPr>
          <p:cNvSpPr>
            <a:spLocks noChangeAspect="1"/>
          </p:cNvSpPr>
          <p:nvPr/>
        </p:nvSpPr>
        <p:spPr>
          <a:xfrm>
            <a:off x="489208" y="2517813"/>
            <a:ext cx="3672408" cy="200143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" name="Picture 4" descr="Simple template">
            <a:extLst>
              <a:ext uri="{FF2B5EF4-FFF2-40B4-BE49-F238E27FC236}">
                <a16:creationId xmlns:a16="http://schemas.microsoft.com/office/drawing/2014/main" id="{7A896AF9-20FA-7A9C-EDD9-AD0855D1C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0002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03C804D8-AF83-808A-33A7-9B805800A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473805"/>
              </p:ext>
            </p:extLst>
          </p:nvPr>
        </p:nvGraphicFramePr>
        <p:xfrm>
          <a:off x="4572000" y="3623067"/>
          <a:ext cx="4246838" cy="3017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23419">
                  <a:extLst>
                    <a:ext uri="{9D8B030D-6E8A-4147-A177-3AD203B41FA5}">
                      <a16:colId xmlns:a16="http://schemas.microsoft.com/office/drawing/2014/main" val="2713022654"/>
                    </a:ext>
                  </a:extLst>
                </a:gridCol>
                <a:gridCol w="2123419">
                  <a:extLst>
                    <a:ext uri="{9D8B030D-6E8A-4147-A177-3AD203B41FA5}">
                      <a16:colId xmlns:a16="http://schemas.microsoft.com/office/drawing/2014/main" val="3377717416"/>
                    </a:ext>
                  </a:extLst>
                </a:gridCol>
              </a:tblGrid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Rodzaj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Utrzymaniowe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26366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Śląskie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190295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Powiat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cieszyński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224607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Goleszów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66774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Miejscowość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Goleszów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842333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Ulica </a:t>
                      </a:r>
                      <a:r>
                        <a:rPr lang="pl-PL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/przybliżona lokalizacja/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Przemysłowa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95841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Rzeka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Podłączanka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339395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Kilometraż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1+100-1+450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777542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Koszt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12195,45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256326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Czas realizacji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dni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130623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Nadzór Wodny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Skoczów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669432"/>
                  </a:ext>
                </a:extLst>
              </a:tr>
            </a:tbl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D596F424-E579-6205-C4FC-16B6A5C95015}"/>
              </a:ext>
            </a:extLst>
          </p:cNvPr>
          <p:cNvSpPr txBox="1"/>
          <p:nvPr/>
        </p:nvSpPr>
        <p:spPr>
          <a:xfrm>
            <a:off x="755576" y="257944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przed realizacją zadania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B6C6469-DA61-5ED8-4182-EFBB0F8C4D43}"/>
              </a:ext>
            </a:extLst>
          </p:cNvPr>
          <p:cNvSpPr/>
          <p:nvPr/>
        </p:nvSpPr>
        <p:spPr>
          <a:xfrm>
            <a:off x="489208" y="4667924"/>
            <a:ext cx="3672408" cy="200143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327E48C-7280-9C9C-3183-C0E267BB0CF9}"/>
              </a:ext>
            </a:extLst>
          </p:cNvPr>
          <p:cNvSpPr txBox="1"/>
          <p:nvPr/>
        </p:nvSpPr>
        <p:spPr>
          <a:xfrm>
            <a:off x="910424" y="46679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po realizacji zadania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C194AA8-044E-193B-1F87-B4817EB3FAF4}"/>
              </a:ext>
            </a:extLst>
          </p:cNvPr>
          <p:cNvSpPr txBox="1"/>
          <p:nvPr/>
        </p:nvSpPr>
        <p:spPr>
          <a:xfrm>
            <a:off x="473436" y="907429"/>
            <a:ext cx="8329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Konserwacja cieku Podłączanka w km 1+100-1+450 w m. Goleszów</a:t>
            </a:r>
          </a:p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(rozmiar rzeczowy: 0,350 km)</a:t>
            </a:r>
          </a:p>
        </p:txBody>
      </p:sp>
    </p:spTree>
    <p:extLst>
      <p:ext uri="{BB962C8B-B14F-4D97-AF65-F5344CB8AC3E}">
        <p14:creationId xmlns:p14="http://schemas.microsoft.com/office/powerpoint/2010/main" val="1546234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2927922-DE64-7CDB-3E19-16CD25504C5F}"/>
              </a:ext>
            </a:extLst>
          </p:cNvPr>
          <p:cNvSpPr>
            <a:spLocks noChangeAspect="1"/>
          </p:cNvSpPr>
          <p:nvPr/>
        </p:nvSpPr>
        <p:spPr>
          <a:xfrm>
            <a:off x="489208" y="2517813"/>
            <a:ext cx="3672408" cy="200143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" name="Picture 4" descr="Simple template">
            <a:extLst>
              <a:ext uri="{FF2B5EF4-FFF2-40B4-BE49-F238E27FC236}">
                <a16:creationId xmlns:a16="http://schemas.microsoft.com/office/drawing/2014/main" id="{7A896AF9-20FA-7A9C-EDD9-AD0855D1C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0002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03C804D8-AF83-808A-33A7-9B805800A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705102"/>
              </p:ext>
            </p:extLst>
          </p:nvPr>
        </p:nvGraphicFramePr>
        <p:xfrm>
          <a:off x="4572000" y="3623067"/>
          <a:ext cx="4246838" cy="3017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23419">
                  <a:extLst>
                    <a:ext uri="{9D8B030D-6E8A-4147-A177-3AD203B41FA5}">
                      <a16:colId xmlns:a16="http://schemas.microsoft.com/office/drawing/2014/main" val="2713022654"/>
                    </a:ext>
                  </a:extLst>
                </a:gridCol>
                <a:gridCol w="2123419">
                  <a:extLst>
                    <a:ext uri="{9D8B030D-6E8A-4147-A177-3AD203B41FA5}">
                      <a16:colId xmlns:a16="http://schemas.microsoft.com/office/drawing/2014/main" val="3377717416"/>
                    </a:ext>
                  </a:extLst>
                </a:gridCol>
              </a:tblGrid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Rodzaj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Utrzymaniowe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26366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Śląskie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190295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Powiat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cieszyński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224607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Skoczów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66774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Miejscowość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Ochaby Wielkie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842333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Ulica </a:t>
                      </a:r>
                      <a:r>
                        <a:rPr lang="pl-PL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/przybliżona lokalizacja/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Prawobrzeżny wał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95841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Rzeka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Wisła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339395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Kilometraż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777542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Koszt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349745,39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256326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Czas realizacji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dni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130623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Nadzór Wodny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Skoczów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669432"/>
                  </a:ext>
                </a:extLst>
              </a:tr>
            </a:tbl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D596F424-E579-6205-C4FC-16B6A5C95015}"/>
              </a:ext>
            </a:extLst>
          </p:cNvPr>
          <p:cNvSpPr txBox="1"/>
          <p:nvPr/>
        </p:nvSpPr>
        <p:spPr>
          <a:xfrm>
            <a:off x="705232" y="414991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przed realizacją zadania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B6C6469-DA61-5ED8-4182-EFBB0F8C4D43}"/>
              </a:ext>
            </a:extLst>
          </p:cNvPr>
          <p:cNvSpPr/>
          <p:nvPr/>
        </p:nvSpPr>
        <p:spPr>
          <a:xfrm>
            <a:off x="489208" y="4667924"/>
            <a:ext cx="3672408" cy="200143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327E48C-7280-9C9C-3183-C0E267BB0CF9}"/>
              </a:ext>
            </a:extLst>
          </p:cNvPr>
          <p:cNvSpPr txBox="1"/>
          <p:nvPr/>
        </p:nvSpPr>
        <p:spPr>
          <a:xfrm>
            <a:off x="971600" y="623040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po realizacji zadania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C194AA8-044E-193B-1F87-B4817EB3FAF4}"/>
              </a:ext>
            </a:extLst>
          </p:cNvPr>
          <p:cNvSpPr txBox="1"/>
          <p:nvPr/>
        </p:nvSpPr>
        <p:spPr>
          <a:xfrm>
            <a:off x="489208" y="627594"/>
            <a:ext cx="83296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Wykonanie utrzymania wałów przeciwpowodziowych rzeki Wisły - wał prawy gm. Skoczów, Strumień, wał lewy gm. Brenna, Skoczów (rozmiar rzeczowy: 12,350 km)</a:t>
            </a:r>
          </a:p>
        </p:txBody>
      </p:sp>
    </p:spTree>
    <p:extLst>
      <p:ext uri="{BB962C8B-B14F-4D97-AF65-F5344CB8AC3E}">
        <p14:creationId xmlns:p14="http://schemas.microsoft.com/office/powerpoint/2010/main" val="1507682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2927922-DE64-7CDB-3E19-16CD25504C5F}"/>
              </a:ext>
            </a:extLst>
          </p:cNvPr>
          <p:cNvSpPr>
            <a:spLocks noChangeAspect="1"/>
          </p:cNvSpPr>
          <p:nvPr/>
        </p:nvSpPr>
        <p:spPr>
          <a:xfrm>
            <a:off x="489208" y="2517813"/>
            <a:ext cx="3672408" cy="200143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" name="Picture 4" descr="Simple template">
            <a:extLst>
              <a:ext uri="{FF2B5EF4-FFF2-40B4-BE49-F238E27FC236}">
                <a16:creationId xmlns:a16="http://schemas.microsoft.com/office/drawing/2014/main" id="{7A896AF9-20FA-7A9C-EDD9-AD0855D1C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0002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03C804D8-AF83-808A-33A7-9B805800A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047027"/>
              </p:ext>
            </p:extLst>
          </p:nvPr>
        </p:nvGraphicFramePr>
        <p:xfrm>
          <a:off x="4572000" y="3623067"/>
          <a:ext cx="4246838" cy="3017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23419">
                  <a:extLst>
                    <a:ext uri="{9D8B030D-6E8A-4147-A177-3AD203B41FA5}">
                      <a16:colId xmlns:a16="http://schemas.microsoft.com/office/drawing/2014/main" val="2713022654"/>
                    </a:ext>
                  </a:extLst>
                </a:gridCol>
                <a:gridCol w="2123419">
                  <a:extLst>
                    <a:ext uri="{9D8B030D-6E8A-4147-A177-3AD203B41FA5}">
                      <a16:colId xmlns:a16="http://schemas.microsoft.com/office/drawing/2014/main" val="3377717416"/>
                    </a:ext>
                  </a:extLst>
                </a:gridCol>
              </a:tblGrid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Rodzaj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Utrzymaniowe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26366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Śląskie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190295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Powiat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cieszyński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224607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Skoczów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66774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Miejscowość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Kiczyce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842333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Ulica </a:t>
                      </a:r>
                      <a:r>
                        <a:rPr lang="pl-PL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/przybliżona lokalizacja/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Katowicka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95841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Rzeka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Wisła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339395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Kilometraż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68+125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777542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Koszt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257873,92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256326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Czas realizacji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dni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130623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Nadzór Wodny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Skoczów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669432"/>
                  </a:ext>
                </a:extLst>
              </a:tr>
            </a:tbl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D596F424-E579-6205-C4FC-16B6A5C95015}"/>
              </a:ext>
            </a:extLst>
          </p:cNvPr>
          <p:cNvSpPr txBox="1"/>
          <p:nvPr/>
        </p:nvSpPr>
        <p:spPr>
          <a:xfrm>
            <a:off x="705232" y="4127475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przed realizacją zadania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B6C6469-DA61-5ED8-4182-EFBB0F8C4D43}"/>
              </a:ext>
            </a:extLst>
          </p:cNvPr>
          <p:cNvSpPr/>
          <p:nvPr/>
        </p:nvSpPr>
        <p:spPr>
          <a:xfrm>
            <a:off x="489208" y="4667924"/>
            <a:ext cx="3672408" cy="200143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327E48C-7280-9C9C-3183-C0E267BB0CF9}"/>
              </a:ext>
            </a:extLst>
          </p:cNvPr>
          <p:cNvSpPr txBox="1"/>
          <p:nvPr/>
        </p:nvSpPr>
        <p:spPr>
          <a:xfrm>
            <a:off x="827584" y="626959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po realizacji zadania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C194AA8-044E-193B-1F87-B4817EB3FAF4}"/>
              </a:ext>
            </a:extLst>
          </p:cNvPr>
          <p:cNvSpPr txBox="1"/>
          <p:nvPr/>
        </p:nvSpPr>
        <p:spPr>
          <a:xfrm>
            <a:off x="473436" y="907429"/>
            <a:ext cx="8329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Remont jazu piętrzącego na rzece Wiśle w km 68+125 w m. Kiczyce</a:t>
            </a:r>
          </a:p>
        </p:txBody>
      </p:sp>
    </p:spTree>
    <p:extLst>
      <p:ext uri="{BB962C8B-B14F-4D97-AF65-F5344CB8AC3E}">
        <p14:creationId xmlns:p14="http://schemas.microsoft.com/office/powerpoint/2010/main" val="2387342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2927922-DE64-7CDB-3E19-16CD25504C5F}"/>
              </a:ext>
            </a:extLst>
          </p:cNvPr>
          <p:cNvSpPr>
            <a:spLocks noChangeAspect="1"/>
          </p:cNvSpPr>
          <p:nvPr/>
        </p:nvSpPr>
        <p:spPr>
          <a:xfrm>
            <a:off x="489208" y="2517813"/>
            <a:ext cx="3672408" cy="200143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" name="Picture 4" descr="Simple template">
            <a:extLst>
              <a:ext uri="{FF2B5EF4-FFF2-40B4-BE49-F238E27FC236}">
                <a16:creationId xmlns:a16="http://schemas.microsoft.com/office/drawing/2014/main" id="{7A896AF9-20FA-7A9C-EDD9-AD0855D1C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0002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03C804D8-AF83-808A-33A7-9B805800A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746636"/>
              </p:ext>
            </p:extLst>
          </p:nvPr>
        </p:nvGraphicFramePr>
        <p:xfrm>
          <a:off x="4572000" y="3523710"/>
          <a:ext cx="4246838" cy="3200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23419">
                  <a:extLst>
                    <a:ext uri="{9D8B030D-6E8A-4147-A177-3AD203B41FA5}">
                      <a16:colId xmlns:a16="http://schemas.microsoft.com/office/drawing/2014/main" val="2713022654"/>
                    </a:ext>
                  </a:extLst>
                </a:gridCol>
                <a:gridCol w="2123419">
                  <a:extLst>
                    <a:ext uri="{9D8B030D-6E8A-4147-A177-3AD203B41FA5}">
                      <a16:colId xmlns:a16="http://schemas.microsoft.com/office/drawing/2014/main" val="3377717416"/>
                    </a:ext>
                  </a:extLst>
                </a:gridCol>
              </a:tblGrid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Rodzaj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Utrzymaniowe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26366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Śląskie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190295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Powiat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cieszyński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224607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Skoczów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66774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Miejscowość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Ochaby Wielki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842333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Ulica </a:t>
                      </a:r>
                      <a:r>
                        <a:rPr lang="pl-PL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/przybliżona lokalizacja/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95841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Rzeka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Lewobrzeżna Młynówka </a:t>
                      </a:r>
                      <a:r>
                        <a:rPr lang="pl-PL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Kiczycka</a:t>
                      </a: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339395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Kilometraż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777542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Koszt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7999,32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256326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Czas realizacji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dni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130623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Nadzór Wodny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Skoczów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669432"/>
                  </a:ext>
                </a:extLst>
              </a:tr>
            </a:tbl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D596F424-E579-6205-C4FC-16B6A5C95015}"/>
              </a:ext>
            </a:extLst>
          </p:cNvPr>
          <p:cNvSpPr txBox="1"/>
          <p:nvPr/>
        </p:nvSpPr>
        <p:spPr>
          <a:xfrm>
            <a:off x="755576" y="257944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przed realizacją zadania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B6C6469-DA61-5ED8-4182-EFBB0F8C4D43}"/>
              </a:ext>
            </a:extLst>
          </p:cNvPr>
          <p:cNvSpPr/>
          <p:nvPr/>
        </p:nvSpPr>
        <p:spPr>
          <a:xfrm>
            <a:off x="489208" y="4667924"/>
            <a:ext cx="3672408" cy="200143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327E48C-7280-9C9C-3183-C0E267BB0CF9}"/>
              </a:ext>
            </a:extLst>
          </p:cNvPr>
          <p:cNvSpPr txBox="1"/>
          <p:nvPr/>
        </p:nvSpPr>
        <p:spPr>
          <a:xfrm>
            <a:off x="910424" y="46679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po realizacji zadania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C194AA8-044E-193B-1F87-B4817EB3FAF4}"/>
              </a:ext>
            </a:extLst>
          </p:cNvPr>
          <p:cNvSpPr txBox="1"/>
          <p:nvPr/>
        </p:nvSpPr>
        <p:spPr>
          <a:xfrm>
            <a:off x="489208" y="679889"/>
            <a:ext cx="83296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Wykonanie konserwacji (utrzymanie) obwałowania Lewobrzeżnej Młynówki Kiczyckiej, wał lewy w km cieku 6+600-7+100 oraz wał prawy w km cieku 6+700-7+070 gm. Skoczów, pow. cieszyński, woj. śląskie (rozmiar rzeczowy: 0,943 km)</a:t>
            </a:r>
          </a:p>
        </p:txBody>
      </p:sp>
    </p:spTree>
    <p:extLst>
      <p:ext uri="{BB962C8B-B14F-4D97-AF65-F5344CB8AC3E}">
        <p14:creationId xmlns:p14="http://schemas.microsoft.com/office/powerpoint/2010/main" val="3106600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2927922-DE64-7CDB-3E19-16CD25504C5F}"/>
              </a:ext>
            </a:extLst>
          </p:cNvPr>
          <p:cNvSpPr>
            <a:spLocks noChangeAspect="1"/>
          </p:cNvSpPr>
          <p:nvPr/>
        </p:nvSpPr>
        <p:spPr>
          <a:xfrm>
            <a:off x="489208" y="2517813"/>
            <a:ext cx="3672408" cy="200143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" name="Picture 4" descr="Simple template">
            <a:extLst>
              <a:ext uri="{FF2B5EF4-FFF2-40B4-BE49-F238E27FC236}">
                <a16:creationId xmlns:a16="http://schemas.microsoft.com/office/drawing/2014/main" id="{7A896AF9-20FA-7A9C-EDD9-AD0855D1C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0002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03C804D8-AF83-808A-33A7-9B805800A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409213"/>
              </p:ext>
            </p:extLst>
          </p:nvPr>
        </p:nvGraphicFramePr>
        <p:xfrm>
          <a:off x="4582832" y="3645936"/>
          <a:ext cx="4246838" cy="3017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23419">
                  <a:extLst>
                    <a:ext uri="{9D8B030D-6E8A-4147-A177-3AD203B41FA5}">
                      <a16:colId xmlns:a16="http://schemas.microsoft.com/office/drawing/2014/main" val="2713022654"/>
                    </a:ext>
                  </a:extLst>
                </a:gridCol>
                <a:gridCol w="2123419">
                  <a:extLst>
                    <a:ext uri="{9D8B030D-6E8A-4147-A177-3AD203B41FA5}">
                      <a16:colId xmlns:a16="http://schemas.microsoft.com/office/drawing/2014/main" val="3377717416"/>
                    </a:ext>
                  </a:extLst>
                </a:gridCol>
              </a:tblGrid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Rodzaj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Utrzymaniowe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26366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Śląskie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190295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Powiat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cieszyński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224607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Strumień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66774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Miejscowość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Strumień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842333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Ulica </a:t>
                      </a:r>
                      <a:r>
                        <a:rPr lang="pl-PL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/przybliżona lokalizacja/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Brodeckiego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95841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Rzeka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Knajka</a:t>
                      </a: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339395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Kilometraż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777542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Koszt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82635,48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256326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Czas realizacji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dni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130623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Nadzór Wodny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Skoczów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669432"/>
                  </a:ext>
                </a:extLst>
              </a:tr>
            </a:tbl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D596F424-E579-6205-C4FC-16B6A5C95015}"/>
              </a:ext>
            </a:extLst>
          </p:cNvPr>
          <p:cNvSpPr txBox="1"/>
          <p:nvPr/>
        </p:nvSpPr>
        <p:spPr>
          <a:xfrm>
            <a:off x="755576" y="257944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przed realizacją zadania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B6C6469-DA61-5ED8-4182-EFBB0F8C4D43}"/>
              </a:ext>
            </a:extLst>
          </p:cNvPr>
          <p:cNvSpPr/>
          <p:nvPr/>
        </p:nvSpPr>
        <p:spPr>
          <a:xfrm>
            <a:off x="489208" y="4667924"/>
            <a:ext cx="3672408" cy="200143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327E48C-7280-9C9C-3183-C0E267BB0CF9}"/>
              </a:ext>
            </a:extLst>
          </p:cNvPr>
          <p:cNvSpPr txBox="1"/>
          <p:nvPr/>
        </p:nvSpPr>
        <p:spPr>
          <a:xfrm>
            <a:off x="910424" y="46679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po realizacji zadania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C194AA8-044E-193B-1F87-B4817EB3FAF4}"/>
              </a:ext>
            </a:extLst>
          </p:cNvPr>
          <p:cNvSpPr txBox="1"/>
          <p:nvPr/>
        </p:nvSpPr>
        <p:spPr>
          <a:xfrm>
            <a:off x="489208" y="679889"/>
            <a:ext cx="832963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Wykonanie konserwacji (utrzymanie) obwałowania rzeki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Knajki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, wał lewy w km rzeki 0+000-1+195, 4+000-4+300, 5+970-7+700, 7+950-9+350 oraz wał prawy w km rzeki 0+670-1+330, 3+320-4+590, 5+400-9+375, gm. Strumień, Dębowiec, pow. cieszyński, woj. śląskie (rozmiar rzeczowy: 10,722 km)</a:t>
            </a:r>
          </a:p>
        </p:txBody>
      </p:sp>
    </p:spTree>
    <p:extLst>
      <p:ext uri="{BB962C8B-B14F-4D97-AF65-F5344CB8AC3E}">
        <p14:creationId xmlns:p14="http://schemas.microsoft.com/office/powerpoint/2010/main" val="101027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2927922-DE64-7CDB-3E19-16CD25504C5F}"/>
              </a:ext>
            </a:extLst>
          </p:cNvPr>
          <p:cNvSpPr>
            <a:spLocks noChangeAspect="1"/>
          </p:cNvSpPr>
          <p:nvPr/>
        </p:nvSpPr>
        <p:spPr>
          <a:xfrm>
            <a:off x="489208" y="2517813"/>
            <a:ext cx="3672408" cy="200143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" name="Picture 4" descr="Simple template">
            <a:extLst>
              <a:ext uri="{FF2B5EF4-FFF2-40B4-BE49-F238E27FC236}">
                <a16:creationId xmlns:a16="http://schemas.microsoft.com/office/drawing/2014/main" id="{7A896AF9-20FA-7A9C-EDD9-AD0855D1C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0002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03C804D8-AF83-808A-33A7-9B805800A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365542"/>
              </p:ext>
            </p:extLst>
          </p:nvPr>
        </p:nvGraphicFramePr>
        <p:xfrm>
          <a:off x="4582832" y="3645936"/>
          <a:ext cx="4246838" cy="3017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23419">
                  <a:extLst>
                    <a:ext uri="{9D8B030D-6E8A-4147-A177-3AD203B41FA5}">
                      <a16:colId xmlns:a16="http://schemas.microsoft.com/office/drawing/2014/main" val="2713022654"/>
                    </a:ext>
                  </a:extLst>
                </a:gridCol>
                <a:gridCol w="2123419">
                  <a:extLst>
                    <a:ext uri="{9D8B030D-6E8A-4147-A177-3AD203B41FA5}">
                      <a16:colId xmlns:a16="http://schemas.microsoft.com/office/drawing/2014/main" val="3377717416"/>
                    </a:ext>
                  </a:extLst>
                </a:gridCol>
              </a:tblGrid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Rodzaj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Utrzymaniowe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26366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Śląskie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190295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Powiat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cieszyński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224607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Strumień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66774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Miejscowość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Bąków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842333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Ulica </a:t>
                      </a:r>
                      <a:r>
                        <a:rPr lang="pl-PL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/przybliżona lokalizacja/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Cieszyńska/Młynarska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95841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Rzeka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Knajka</a:t>
                      </a: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339395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Kilometraż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1+400-1+550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777542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Koszt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9963,00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256326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Czas realizacji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dni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130623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Nadzór Wodny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Skoczów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669432"/>
                  </a:ext>
                </a:extLst>
              </a:tr>
            </a:tbl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D596F424-E579-6205-C4FC-16B6A5C95015}"/>
              </a:ext>
            </a:extLst>
          </p:cNvPr>
          <p:cNvSpPr txBox="1"/>
          <p:nvPr/>
        </p:nvSpPr>
        <p:spPr>
          <a:xfrm>
            <a:off x="755576" y="257944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przed realizacją zadania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B6C6469-DA61-5ED8-4182-EFBB0F8C4D43}"/>
              </a:ext>
            </a:extLst>
          </p:cNvPr>
          <p:cNvSpPr/>
          <p:nvPr/>
        </p:nvSpPr>
        <p:spPr>
          <a:xfrm>
            <a:off x="489208" y="4667924"/>
            <a:ext cx="3672408" cy="200143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327E48C-7280-9C9C-3183-C0E267BB0CF9}"/>
              </a:ext>
            </a:extLst>
          </p:cNvPr>
          <p:cNvSpPr txBox="1"/>
          <p:nvPr/>
        </p:nvSpPr>
        <p:spPr>
          <a:xfrm>
            <a:off x="910424" y="46679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po realizacji zadania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C194AA8-044E-193B-1F87-B4817EB3FAF4}"/>
              </a:ext>
            </a:extLst>
          </p:cNvPr>
          <p:cNvSpPr txBox="1"/>
          <p:nvPr/>
        </p:nvSpPr>
        <p:spPr>
          <a:xfrm>
            <a:off x="500040" y="936742"/>
            <a:ext cx="8329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Interwencyjne usunięcie zatorów z koryta rzeki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Knajka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w km 1+400-1+550 w m. Bąków</a:t>
            </a:r>
          </a:p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gm. Strumień</a:t>
            </a:r>
          </a:p>
        </p:txBody>
      </p:sp>
    </p:spTree>
    <p:extLst>
      <p:ext uri="{BB962C8B-B14F-4D97-AF65-F5344CB8AC3E}">
        <p14:creationId xmlns:p14="http://schemas.microsoft.com/office/powerpoint/2010/main" val="1847509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2927922-DE64-7CDB-3E19-16CD25504C5F}"/>
              </a:ext>
            </a:extLst>
          </p:cNvPr>
          <p:cNvSpPr>
            <a:spLocks noChangeAspect="1"/>
          </p:cNvSpPr>
          <p:nvPr/>
        </p:nvSpPr>
        <p:spPr>
          <a:xfrm>
            <a:off x="489208" y="2517813"/>
            <a:ext cx="3672408" cy="200143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" name="Picture 4" descr="Simple template">
            <a:extLst>
              <a:ext uri="{FF2B5EF4-FFF2-40B4-BE49-F238E27FC236}">
                <a16:creationId xmlns:a16="http://schemas.microsoft.com/office/drawing/2014/main" id="{7A896AF9-20FA-7A9C-EDD9-AD0855D1C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0002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03C804D8-AF83-808A-33A7-9B805800A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23692"/>
              </p:ext>
            </p:extLst>
          </p:nvPr>
        </p:nvGraphicFramePr>
        <p:xfrm>
          <a:off x="4582832" y="3645936"/>
          <a:ext cx="4246838" cy="3017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23419">
                  <a:extLst>
                    <a:ext uri="{9D8B030D-6E8A-4147-A177-3AD203B41FA5}">
                      <a16:colId xmlns:a16="http://schemas.microsoft.com/office/drawing/2014/main" val="2713022654"/>
                    </a:ext>
                  </a:extLst>
                </a:gridCol>
                <a:gridCol w="2123419">
                  <a:extLst>
                    <a:ext uri="{9D8B030D-6E8A-4147-A177-3AD203B41FA5}">
                      <a16:colId xmlns:a16="http://schemas.microsoft.com/office/drawing/2014/main" val="3377717416"/>
                    </a:ext>
                  </a:extLst>
                </a:gridCol>
              </a:tblGrid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Rodzaj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Utrzymaniowe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26366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Śląskie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190295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Powiat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cieszyński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224607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Strumień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66774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Miejscowość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Drogomyśl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842333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Ulica </a:t>
                      </a:r>
                      <a:r>
                        <a:rPr lang="pl-PL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/przybliżona lokalizacja/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Wierzbina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95841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Rzeka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Wisła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339395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Kilometraż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63+840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777542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Koszt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2450570,23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256326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Czas realizacji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miesięcy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130623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Nadzór Wodny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Skoczów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669432"/>
                  </a:ext>
                </a:extLst>
              </a:tr>
            </a:tbl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D596F424-E579-6205-C4FC-16B6A5C95015}"/>
              </a:ext>
            </a:extLst>
          </p:cNvPr>
          <p:cNvSpPr txBox="1"/>
          <p:nvPr/>
        </p:nvSpPr>
        <p:spPr>
          <a:xfrm>
            <a:off x="725939" y="2517813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przed realizacją zadania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B6C6469-DA61-5ED8-4182-EFBB0F8C4D43}"/>
              </a:ext>
            </a:extLst>
          </p:cNvPr>
          <p:cNvSpPr/>
          <p:nvPr/>
        </p:nvSpPr>
        <p:spPr>
          <a:xfrm>
            <a:off x="489208" y="4667924"/>
            <a:ext cx="3672408" cy="200143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327E48C-7280-9C9C-3183-C0E267BB0CF9}"/>
              </a:ext>
            </a:extLst>
          </p:cNvPr>
          <p:cNvSpPr txBox="1"/>
          <p:nvPr/>
        </p:nvSpPr>
        <p:spPr>
          <a:xfrm>
            <a:off x="915840" y="62941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po realizacji zadania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C194AA8-044E-193B-1F87-B4817EB3FAF4}"/>
              </a:ext>
            </a:extLst>
          </p:cNvPr>
          <p:cNvSpPr txBox="1"/>
          <p:nvPr/>
        </p:nvSpPr>
        <p:spPr>
          <a:xfrm>
            <a:off x="500040" y="936742"/>
            <a:ext cx="8329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Zabezpieczenie stopnia rzeki Małej Wisły w km 63+840 w miejscowości Drogomyśl, gm. Strumień (Etap II), w formule "projektuj i buduj</a:t>
            </a:r>
          </a:p>
        </p:txBody>
      </p:sp>
    </p:spTree>
    <p:extLst>
      <p:ext uri="{BB962C8B-B14F-4D97-AF65-F5344CB8AC3E}">
        <p14:creationId xmlns:p14="http://schemas.microsoft.com/office/powerpoint/2010/main" val="1534280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2927922-DE64-7CDB-3E19-16CD25504C5F}"/>
              </a:ext>
            </a:extLst>
          </p:cNvPr>
          <p:cNvSpPr>
            <a:spLocks noChangeAspect="1"/>
          </p:cNvSpPr>
          <p:nvPr/>
        </p:nvSpPr>
        <p:spPr>
          <a:xfrm>
            <a:off x="489208" y="2517813"/>
            <a:ext cx="3672408" cy="200143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" name="Picture 4" descr="Simple template">
            <a:extLst>
              <a:ext uri="{FF2B5EF4-FFF2-40B4-BE49-F238E27FC236}">
                <a16:creationId xmlns:a16="http://schemas.microsoft.com/office/drawing/2014/main" id="{7A896AF9-20FA-7A9C-EDD9-AD0855D1C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0002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03C804D8-AF83-808A-33A7-9B805800A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980042"/>
              </p:ext>
            </p:extLst>
          </p:nvPr>
        </p:nvGraphicFramePr>
        <p:xfrm>
          <a:off x="4582832" y="3645936"/>
          <a:ext cx="4246838" cy="3017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23419">
                  <a:extLst>
                    <a:ext uri="{9D8B030D-6E8A-4147-A177-3AD203B41FA5}">
                      <a16:colId xmlns:a16="http://schemas.microsoft.com/office/drawing/2014/main" val="2713022654"/>
                    </a:ext>
                  </a:extLst>
                </a:gridCol>
                <a:gridCol w="2123419">
                  <a:extLst>
                    <a:ext uri="{9D8B030D-6E8A-4147-A177-3AD203B41FA5}">
                      <a16:colId xmlns:a16="http://schemas.microsoft.com/office/drawing/2014/main" val="3377717416"/>
                    </a:ext>
                  </a:extLst>
                </a:gridCol>
              </a:tblGrid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Rodzaj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Utrzymaniowe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26366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Śląskie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190295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Powiat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cieszyński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224607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Skoczów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66774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Miejscowość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Międzyświeć</a:t>
                      </a: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842333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Ulica </a:t>
                      </a:r>
                      <a:r>
                        <a:rPr lang="pl-PL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/przybliżona lokalizacja/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Jagodowa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95841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Rzeka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Bładnica</a:t>
                      </a: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339395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Kilometraż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2+320-2+330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777542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Koszt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74 553,73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256326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Czas realizacji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dni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130623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Nadzór Wodny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Skoczów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669432"/>
                  </a:ext>
                </a:extLst>
              </a:tr>
            </a:tbl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D596F424-E579-6205-C4FC-16B6A5C95015}"/>
              </a:ext>
            </a:extLst>
          </p:cNvPr>
          <p:cNvSpPr txBox="1"/>
          <p:nvPr/>
        </p:nvSpPr>
        <p:spPr>
          <a:xfrm>
            <a:off x="725939" y="2517813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przed realizacją zadania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B6C6469-DA61-5ED8-4182-EFBB0F8C4D43}"/>
              </a:ext>
            </a:extLst>
          </p:cNvPr>
          <p:cNvSpPr/>
          <p:nvPr/>
        </p:nvSpPr>
        <p:spPr>
          <a:xfrm>
            <a:off x="489208" y="4667924"/>
            <a:ext cx="3672408" cy="200143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327E48C-7280-9C9C-3183-C0E267BB0CF9}"/>
              </a:ext>
            </a:extLst>
          </p:cNvPr>
          <p:cNvSpPr txBox="1"/>
          <p:nvPr/>
        </p:nvSpPr>
        <p:spPr>
          <a:xfrm>
            <a:off x="915840" y="62941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po realizacji zadania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C194AA8-044E-193B-1F87-B4817EB3FAF4}"/>
              </a:ext>
            </a:extLst>
          </p:cNvPr>
          <p:cNvSpPr txBox="1"/>
          <p:nvPr/>
        </p:nvSpPr>
        <p:spPr>
          <a:xfrm>
            <a:off x="500040" y="936742"/>
            <a:ext cx="8329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Naprawa umocnień skarp koryta rzeki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Bładnica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w km 2+320-2+330 w m.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Międzyświeć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gm. Skoczów (zakres rzeczowy 0,010 km)</a:t>
            </a:r>
          </a:p>
        </p:txBody>
      </p:sp>
      <p:pic>
        <p:nvPicPr>
          <p:cNvPr id="5" name="Obraz 4" descr="Obraz zawierający na wolnym powietrzu, roślina, woda, trawa&#10;&#10;Opis wygenerowany automatycznie">
            <a:extLst>
              <a:ext uri="{FF2B5EF4-FFF2-40B4-BE49-F238E27FC236}">
                <a16:creationId xmlns:a16="http://schemas.microsoft.com/office/drawing/2014/main" id="{AAC25C10-463E-6234-5421-6A49C7301C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0" y="2308195"/>
            <a:ext cx="3661576" cy="2331498"/>
          </a:xfrm>
          <a:prstGeom prst="rect">
            <a:avLst/>
          </a:prstGeom>
        </p:spPr>
      </p:pic>
      <p:pic>
        <p:nvPicPr>
          <p:cNvPr id="8" name="Obraz 7" descr="Obraz zawierający na wolnym powietrzu, ziemia, roślina, trawa&#10;&#10;Opis wygenerowany automatycznie">
            <a:extLst>
              <a:ext uri="{FF2B5EF4-FFF2-40B4-BE49-F238E27FC236}">
                <a16:creationId xmlns:a16="http://schemas.microsoft.com/office/drawing/2014/main" id="{07B6BC04-CFCE-F784-0292-26B38C27A1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8" y="4672591"/>
            <a:ext cx="3672408" cy="200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54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34861" y="692696"/>
            <a:ext cx="7851648" cy="1828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5300" dirty="0">
                <a:solidFill>
                  <a:schemeClr val="tx1"/>
                </a:solidFill>
              </a:rPr>
              <a:t>REGIONALNY ZARZĄD </a:t>
            </a:r>
            <a:br>
              <a:rPr lang="pl-PL" sz="5300" dirty="0">
                <a:solidFill>
                  <a:schemeClr val="tx1"/>
                </a:solidFill>
              </a:rPr>
            </a:br>
            <a:r>
              <a:rPr lang="pl-PL" sz="5300" dirty="0">
                <a:solidFill>
                  <a:schemeClr val="tx1"/>
                </a:solidFill>
              </a:rPr>
              <a:t>GOSPODARKI WODNEJ</a:t>
            </a:r>
            <a:br>
              <a:rPr lang="pl-PL" sz="5300" dirty="0">
                <a:solidFill>
                  <a:schemeClr val="tx1"/>
                </a:solidFill>
              </a:rPr>
            </a:br>
            <a:r>
              <a:rPr lang="pl-PL" sz="5300" dirty="0">
                <a:solidFill>
                  <a:schemeClr val="tx1"/>
                </a:solidFill>
              </a:rPr>
              <a:t>W GLIWICACH</a:t>
            </a:r>
          </a:p>
        </p:txBody>
      </p:sp>
      <p:sp>
        <p:nvSpPr>
          <p:cNvPr id="20483" name="Podtytuł 2"/>
          <p:cNvSpPr>
            <a:spLocks noGrp="1"/>
          </p:cNvSpPr>
          <p:nvPr>
            <p:ph type="subTitle" idx="1"/>
          </p:nvPr>
        </p:nvSpPr>
        <p:spPr>
          <a:xfrm>
            <a:off x="539552" y="2976017"/>
            <a:ext cx="7854950" cy="2720975"/>
          </a:xfrm>
        </p:spPr>
        <p:txBody>
          <a:bodyPr>
            <a:normAutofit lnSpcReduction="10000"/>
          </a:bodyPr>
          <a:lstStyle/>
          <a:p>
            <a:pPr marR="0" algn="ctr"/>
            <a:r>
              <a:rPr lang="pl-PL" altLang="pl-PL" sz="3500" dirty="0">
                <a:latin typeface="Calibri" pitchFamily="34" charset="0"/>
              </a:rPr>
              <a:t>ul. Sienkiewicza 2</a:t>
            </a:r>
          </a:p>
          <a:p>
            <a:pPr marR="0" algn="ctr"/>
            <a:r>
              <a:rPr lang="pl-PL" altLang="pl-PL" sz="3500" dirty="0">
                <a:latin typeface="Calibri" pitchFamily="34" charset="0"/>
              </a:rPr>
              <a:t>44-100 Gliwice</a:t>
            </a:r>
          </a:p>
          <a:p>
            <a:pPr marR="0" algn="ctr"/>
            <a:r>
              <a:rPr lang="pl-PL" altLang="pl-PL" sz="3500" dirty="0">
                <a:latin typeface="Calibri" pitchFamily="34" charset="0"/>
              </a:rPr>
              <a:t>tel. 32 777 49 50</a:t>
            </a:r>
          </a:p>
          <a:p>
            <a:pPr marR="0" algn="ctr"/>
            <a:r>
              <a:rPr lang="pl-PL" altLang="pl-PL" sz="4500" b="1" dirty="0">
                <a:latin typeface="Calibri" pitchFamily="34" charset="0"/>
              </a:rPr>
              <a:t>gliwice.wody.gov.pl</a:t>
            </a:r>
          </a:p>
          <a:p>
            <a:pPr marR="0" algn="ctr"/>
            <a:endParaRPr lang="pl-PL" altLang="pl-PL" dirty="0"/>
          </a:p>
          <a:p>
            <a:pPr marR="0" algn="ctr"/>
            <a:endParaRPr lang="pl-PL" altLang="pl-PL" dirty="0"/>
          </a:p>
        </p:txBody>
      </p:sp>
      <p:pic>
        <p:nvPicPr>
          <p:cNvPr id="5" name="Picture 4" descr="Simple 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927" y="5949280"/>
            <a:ext cx="2248146" cy="65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99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6CE1E8-7047-D5EE-225F-58C876514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Powiat cieszyński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18B49F-06B4-6CBC-86E3-A2553D589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marL="0" indent="0" algn="ctr">
              <a:buNone/>
            </a:pPr>
            <a:endParaRPr lang="pl-PL" sz="6600" dirty="0"/>
          </a:p>
        </p:txBody>
      </p:sp>
    </p:spTree>
    <p:extLst>
      <p:ext uri="{BB962C8B-B14F-4D97-AF65-F5344CB8AC3E}">
        <p14:creationId xmlns:p14="http://schemas.microsoft.com/office/powerpoint/2010/main" val="2824894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imple template">
            <a:extLst>
              <a:ext uri="{FF2B5EF4-FFF2-40B4-BE49-F238E27FC236}">
                <a16:creationId xmlns:a16="http://schemas.microsoft.com/office/drawing/2014/main" id="{7A896AF9-20FA-7A9C-EDD9-AD0855D1C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0002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03C804D8-AF83-808A-33A7-9B805800A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168608"/>
              </p:ext>
            </p:extLst>
          </p:nvPr>
        </p:nvGraphicFramePr>
        <p:xfrm>
          <a:off x="4572000" y="3623067"/>
          <a:ext cx="4246838" cy="3017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23419">
                  <a:extLst>
                    <a:ext uri="{9D8B030D-6E8A-4147-A177-3AD203B41FA5}">
                      <a16:colId xmlns:a16="http://schemas.microsoft.com/office/drawing/2014/main" val="2713022654"/>
                    </a:ext>
                  </a:extLst>
                </a:gridCol>
                <a:gridCol w="2123419">
                  <a:extLst>
                    <a:ext uri="{9D8B030D-6E8A-4147-A177-3AD203B41FA5}">
                      <a16:colId xmlns:a16="http://schemas.microsoft.com/office/drawing/2014/main" val="3377717416"/>
                    </a:ext>
                  </a:extLst>
                </a:gridCol>
              </a:tblGrid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Rodzaj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Utrzymaniowe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26366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Śląskie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190295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Powiat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cieszyński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224607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Ustroń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66774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Miejscowość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Ustroń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842333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Ulica </a:t>
                      </a:r>
                      <a:r>
                        <a:rPr lang="pl-PL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/przybliżona lokalizacja/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Polańska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95841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Rzeka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Dobka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339395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Kilometraż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0+000-0+200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777542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Koszt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49800,03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256326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Czas realizacji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dni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130623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Nadzór Wodny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Skoczów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669432"/>
                  </a:ext>
                </a:extLst>
              </a:tr>
            </a:tbl>
          </a:graphicData>
        </a:graphic>
      </p:graphicFrame>
      <p:sp>
        <p:nvSpPr>
          <p:cNvPr id="7" name="Prostokąt 6">
            <a:extLst>
              <a:ext uri="{FF2B5EF4-FFF2-40B4-BE49-F238E27FC236}">
                <a16:creationId xmlns:a16="http://schemas.microsoft.com/office/drawing/2014/main" id="{B2927922-DE64-7CDB-3E19-16CD25504C5F}"/>
              </a:ext>
            </a:extLst>
          </p:cNvPr>
          <p:cNvSpPr/>
          <p:nvPr/>
        </p:nvSpPr>
        <p:spPr>
          <a:xfrm>
            <a:off x="489208" y="2517813"/>
            <a:ext cx="3672408" cy="200143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596F424-E579-6205-C4FC-16B6A5C95015}"/>
              </a:ext>
            </a:extLst>
          </p:cNvPr>
          <p:cNvSpPr txBox="1"/>
          <p:nvPr/>
        </p:nvSpPr>
        <p:spPr>
          <a:xfrm>
            <a:off x="705232" y="4121559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przed realizacją zadania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B6C6469-DA61-5ED8-4182-EFBB0F8C4D43}"/>
              </a:ext>
            </a:extLst>
          </p:cNvPr>
          <p:cNvSpPr/>
          <p:nvPr/>
        </p:nvSpPr>
        <p:spPr>
          <a:xfrm>
            <a:off x="489208" y="4639151"/>
            <a:ext cx="3672408" cy="200143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327E48C-7280-9C9C-3183-C0E267BB0CF9}"/>
              </a:ext>
            </a:extLst>
          </p:cNvPr>
          <p:cNvSpPr txBox="1"/>
          <p:nvPr/>
        </p:nvSpPr>
        <p:spPr>
          <a:xfrm>
            <a:off x="827584" y="6248911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po wykonaniu zadania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C194AA8-044E-193B-1F87-B4817EB3FAF4}"/>
              </a:ext>
            </a:extLst>
          </p:cNvPr>
          <p:cNvSpPr txBox="1"/>
          <p:nvPr/>
        </p:nvSpPr>
        <p:spPr>
          <a:xfrm>
            <a:off x="359532" y="889568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Likwidacja wyrw brzegowych i dennych potoku Dobka w km 0+000-0+200 w m. Ustroń (rozmiar rzeczowy: 0,200 km</a:t>
            </a:r>
          </a:p>
        </p:txBody>
      </p:sp>
    </p:spTree>
    <p:extLst>
      <p:ext uri="{BB962C8B-B14F-4D97-AF65-F5344CB8AC3E}">
        <p14:creationId xmlns:p14="http://schemas.microsoft.com/office/powerpoint/2010/main" val="320680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imple template">
            <a:extLst>
              <a:ext uri="{FF2B5EF4-FFF2-40B4-BE49-F238E27FC236}">
                <a16:creationId xmlns:a16="http://schemas.microsoft.com/office/drawing/2014/main" id="{7A896AF9-20FA-7A9C-EDD9-AD0855D1C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0002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03C804D8-AF83-808A-33A7-9B805800A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715701"/>
              </p:ext>
            </p:extLst>
          </p:nvPr>
        </p:nvGraphicFramePr>
        <p:xfrm>
          <a:off x="4572000" y="3623067"/>
          <a:ext cx="4246838" cy="3017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23419">
                  <a:extLst>
                    <a:ext uri="{9D8B030D-6E8A-4147-A177-3AD203B41FA5}">
                      <a16:colId xmlns:a16="http://schemas.microsoft.com/office/drawing/2014/main" val="2713022654"/>
                    </a:ext>
                  </a:extLst>
                </a:gridCol>
                <a:gridCol w="2123419">
                  <a:extLst>
                    <a:ext uri="{9D8B030D-6E8A-4147-A177-3AD203B41FA5}">
                      <a16:colId xmlns:a16="http://schemas.microsoft.com/office/drawing/2014/main" val="3377717416"/>
                    </a:ext>
                  </a:extLst>
                </a:gridCol>
              </a:tblGrid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Rodzaj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Utrzymaniowe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26366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Śląskie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190295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Powiat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cieszyński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224607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Ustroń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66774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Miejscowość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Hermanice</a:t>
                      </a: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842333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Ulica </a:t>
                      </a:r>
                      <a:r>
                        <a:rPr lang="pl-PL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/przybliżona lokalizacja/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Sosnowa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95841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Rzeka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Wisła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339395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Kilometraż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78+317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777542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Koszt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470069,99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256326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Czas realizacji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miesiące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130623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Nadzór Wodny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Skoczów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669432"/>
                  </a:ext>
                </a:extLst>
              </a:tr>
            </a:tbl>
          </a:graphicData>
        </a:graphic>
      </p:graphicFrame>
      <p:sp>
        <p:nvSpPr>
          <p:cNvPr id="7" name="Prostokąt 6">
            <a:extLst>
              <a:ext uri="{FF2B5EF4-FFF2-40B4-BE49-F238E27FC236}">
                <a16:creationId xmlns:a16="http://schemas.microsoft.com/office/drawing/2014/main" id="{B2927922-DE64-7CDB-3E19-16CD25504C5F}"/>
              </a:ext>
            </a:extLst>
          </p:cNvPr>
          <p:cNvSpPr/>
          <p:nvPr/>
        </p:nvSpPr>
        <p:spPr>
          <a:xfrm>
            <a:off x="489208" y="2517813"/>
            <a:ext cx="3672408" cy="200143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596F424-E579-6205-C4FC-16B6A5C95015}"/>
              </a:ext>
            </a:extLst>
          </p:cNvPr>
          <p:cNvSpPr txBox="1"/>
          <p:nvPr/>
        </p:nvSpPr>
        <p:spPr>
          <a:xfrm>
            <a:off x="597220" y="2534129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przed realizacją zadania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B6C6469-DA61-5ED8-4182-EFBB0F8C4D43}"/>
              </a:ext>
            </a:extLst>
          </p:cNvPr>
          <p:cNvSpPr/>
          <p:nvPr/>
        </p:nvSpPr>
        <p:spPr>
          <a:xfrm>
            <a:off x="489208" y="4667924"/>
            <a:ext cx="3672408" cy="200143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327E48C-7280-9C9C-3183-C0E267BB0CF9}"/>
              </a:ext>
            </a:extLst>
          </p:cNvPr>
          <p:cNvSpPr txBox="1"/>
          <p:nvPr/>
        </p:nvSpPr>
        <p:spPr>
          <a:xfrm>
            <a:off x="746462" y="4731673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po wykonaniu zadania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C194AA8-044E-193B-1F87-B4817EB3FAF4}"/>
              </a:ext>
            </a:extLst>
          </p:cNvPr>
          <p:cNvSpPr txBox="1"/>
          <p:nvPr/>
        </p:nvSpPr>
        <p:spPr>
          <a:xfrm>
            <a:off x="395536" y="949458"/>
            <a:ext cx="8423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Remont stopnia w km 78+317 rzeki Małej Wisły,</a:t>
            </a:r>
          </a:p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Hermanice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, gm. Ustroń, pow. cieszyński,</a:t>
            </a:r>
          </a:p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woj. śląskie</a:t>
            </a:r>
          </a:p>
        </p:txBody>
      </p:sp>
    </p:spTree>
    <p:extLst>
      <p:ext uri="{BB962C8B-B14F-4D97-AF65-F5344CB8AC3E}">
        <p14:creationId xmlns:p14="http://schemas.microsoft.com/office/powerpoint/2010/main" val="894038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imple template">
            <a:extLst>
              <a:ext uri="{FF2B5EF4-FFF2-40B4-BE49-F238E27FC236}">
                <a16:creationId xmlns:a16="http://schemas.microsoft.com/office/drawing/2014/main" id="{7A896AF9-20FA-7A9C-EDD9-AD0855D1C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0002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03C804D8-AF83-808A-33A7-9B805800A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928236"/>
              </p:ext>
            </p:extLst>
          </p:nvPr>
        </p:nvGraphicFramePr>
        <p:xfrm>
          <a:off x="4572000" y="3623067"/>
          <a:ext cx="4246838" cy="3017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23419">
                  <a:extLst>
                    <a:ext uri="{9D8B030D-6E8A-4147-A177-3AD203B41FA5}">
                      <a16:colId xmlns:a16="http://schemas.microsoft.com/office/drawing/2014/main" val="2713022654"/>
                    </a:ext>
                  </a:extLst>
                </a:gridCol>
                <a:gridCol w="2123419">
                  <a:extLst>
                    <a:ext uri="{9D8B030D-6E8A-4147-A177-3AD203B41FA5}">
                      <a16:colId xmlns:a16="http://schemas.microsoft.com/office/drawing/2014/main" val="3377717416"/>
                    </a:ext>
                  </a:extLst>
                </a:gridCol>
              </a:tblGrid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Rodzaj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Utrzymaniowe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26366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Śląskie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190295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Powiat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cieszyński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224607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Brenna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66774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Miejscowość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Górki Wielkie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842333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Ulica </a:t>
                      </a:r>
                      <a:r>
                        <a:rPr lang="pl-PL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/przybliżona lokalizacja/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Spokojna, Nowy Świat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95841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Rzeka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Brennica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339395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Kilometraż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777542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Koszt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159057,24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256326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Czas realizacji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dni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130623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Nadzór Wodny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Skoczów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669432"/>
                  </a:ext>
                </a:extLst>
              </a:tr>
            </a:tbl>
          </a:graphicData>
        </a:graphic>
      </p:graphicFrame>
      <p:sp>
        <p:nvSpPr>
          <p:cNvPr id="7" name="Prostokąt 6">
            <a:extLst>
              <a:ext uri="{FF2B5EF4-FFF2-40B4-BE49-F238E27FC236}">
                <a16:creationId xmlns:a16="http://schemas.microsoft.com/office/drawing/2014/main" id="{B2927922-DE64-7CDB-3E19-16CD25504C5F}"/>
              </a:ext>
            </a:extLst>
          </p:cNvPr>
          <p:cNvSpPr/>
          <p:nvPr/>
        </p:nvSpPr>
        <p:spPr>
          <a:xfrm>
            <a:off x="489208" y="2517813"/>
            <a:ext cx="3672408" cy="200143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596F424-E579-6205-C4FC-16B6A5C95015}"/>
              </a:ext>
            </a:extLst>
          </p:cNvPr>
          <p:cNvSpPr txBox="1"/>
          <p:nvPr/>
        </p:nvSpPr>
        <p:spPr>
          <a:xfrm>
            <a:off x="755576" y="257944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przed realizacją zadania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B6C6469-DA61-5ED8-4182-EFBB0F8C4D43}"/>
              </a:ext>
            </a:extLst>
          </p:cNvPr>
          <p:cNvSpPr/>
          <p:nvPr/>
        </p:nvSpPr>
        <p:spPr>
          <a:xfrm>
            <a:off x="489208" y="4667924"/>
            <a:ext cx="3672408" cy="200143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327E48C-7280-9C9C-3183-C0E267BB0CF9}"/>
              </a:ext>
            </a:extLst>
          </p:cNvPr>
          <p:cNvSpPr txBox="1"/>
          <p:nvPr/>
        </p:nvSpPr>
        <p:spPr>
          <a:xfrm>
            <a:off x="719528" y="6271255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po wykonaniu zadania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C194AA8-044E-193B-1F87-B4817EB3FAF4}"/>
              </a:ext>
            </a:extLst>
          </p:cNvPr>
          <p:cNvSpPr txBox="1"/>
          <p:nvPr/>
        </p:nvSpPr>
        <p:spPr>
          <a:xfrm>
            <a:off x="323528" y="660574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Wykonanie utrzymania wałów przeciwpowodziowych rzeki Brennicy w m. Górki Wielkie, Górki Małe, Brenna, pow. cieszyński, woj. śląskie (rozmiar rzeczowy: 15,000 km)</a:t>
            </a:r>
          </a:p>
        </p:txBody>
      </p:sp>
    </p:spTree>
    <p:extLst>
      <p:ext uri="{BB962C8B-B14F-4D97-AF65-F5344CB8AC3E}">
        <p14:creationId xmlns:p14="http://schemas.microsoft.com/office/powerpoint/2010/main" val="186059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imple template">
            <a:extLst>
              <a:ext uri="{FF2B5EF4-FFF2-40B4-BE49-F238E27FC236}">
                <a16:creationId xmlns:a16="http://schemas.microsoft.com/office/drawing/2014/main" id="{7A896AF9-20FA-7A9C-EDD9-AD0855D1C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0002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03C804D8-AF83-808A-33A7-9B805800A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542820"/>
              </p:ext>
            </p:extLst>
          </p:nvPr>
        </p:nvGraphicFramePr>
        <p:xfrm>
          <a:off x="4572000" y="3623067"/>
          <a:ext cx="4246838" cy="3017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23419">
                  <a:extLst>
                    <a:ext uri="{9D8B030D-6E8A-4147-A177-3AD203B41FA5}">
                      <a16:colId xmlns:a16="http://schemas.microsoft.com/office/drawing/2014/main" val="2713022654"/>
                    </a:ext>
                  </a:extLst>
                </a:gridCol>
                <a:gridCol w="2123419">
                  <a:extLst>
                    <a:ext uri="{9D8B030D-6E8A-4147-A177-3AD203B41FA5}">
                      <a16:colId xmlns:a16="http://schemas.microsoft.com/office/drawing/2014/main" val="3377717416"/>
                    </a:ext>
                  </a:extLst>
                </a:gridCol>
              </a:tblGrid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Rodzaj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Utrzymaniowe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26366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Śląskie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190295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Powiat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cieszyński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224607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Brenna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66774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Miejscowość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Brenna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842333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Ulica </a:t>
                      </a:r>
                      <a:r>
                        <a:rPr lang="pl-PL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/przybliżona lokalizacja/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Leśników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95841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Rzeka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Brennica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339395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Kilometraż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777542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Koszt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159057,24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256326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Czas realizacji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dni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130623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Nadzór Wodny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Skoczów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669432"/>
                  </a:ext>
                </a:extLst>
              </a:tr>
            </a:tbl>
          </a:graphicData>
        </a:graphic>
      </p:graphicFrame>
      <p:sp>
        <p:nvSpPr>
          <p:cNvPr id="7" name="Prostokąt 6">
            <a:extLst>
              <a:ext uri="{FF2B5EF4-FFF2-40B4-BE49-F238E27FC236}">
                <a16:creationId xmlns:a16="http://schemas.microsoft.com/office/drawing/2014/main" id="{B2927922-DE64-7CDB-3E19-16CD25504C5F}"/>
              </a:ext>
            </a:extLst>
          </p:cNvPr>
          <p:cNvSpPr/>
          <p:nvPr/>
        </p:nvSpPr>
        <p:spPr>
          <a:xfrm>
            <a:off x="489208" y="2517813"/>
            <a:ext cx="3672408" cy="200143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596F424-E579-6205-C4FC-16B6A5C95015}"/>
              </a:ext>
            </a:extLst>
          </p:cNvPr>
          <p:cNvSpPr txBox="1"/>
          <p:nvPr/>
        </p:nvSpPr>
        <p:spPr>
          <a:xfrm>
            <a:off x="755576" y="257944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przed realizacją zadania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B6C6469-DA61-5ED8-4182-EFBB0F8C4D43}"/>
              </a:ext>
            </a:extLst>
          </p:cNvPr>
          <p:cNvSpPr/>
          <p:nvPr/>
        </p:nvSpPr>
        <p:spPr>
          <a:xfrm>
            <a:off x="489208" y="4667924"/>
            <a:ext cx="3672408" cy="200143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327E48C-7280-9C9C-3183-C0E267BB0CF9}"/>
              </a:ext>
            </a:extLst>
          </p:cNvPr>
          <p:cNvSpPr txBox="1"/>
          <p:nvPr/>
        </p:nvSpPr>
        <p:spPr>
          <a:xfrm>
            <a:off x="719528" y="6271255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po wykonaniu zadania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C194AA8-044E-193B-1F87-B4817EB3FAF4}"/>
              </a:ext>
            </a:extLst>
          </p:cNvPr>
          <p:cNvSpPr txBox="1"/>
          <p:nvPr/>
        </p:nvSpPr>
        <p:spPr>
          <a:xfrm>
            <a:off x="323528" y="660574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Wykonanie utrzymania wałów przeciwpowodziowych rzeki Brennicy w m. Górki Wielkie, Górki Małe, Brenna, pow. cieszyński, woj. śląskie (rozmiar rzeczowy: 15,000 km)</a:t>
            </a:r>
          </a:p>
        </p:txBody>
      </p:sp>
    </p:spTree>
    <p:extLst>
      <p:ext uri="{BB962C8B-B14F-4D97-AF65-F5344CB8AC3E}">
        <p14:creationId xmlns:p14="http://schemas.microsoft.com/office/powerpoint/2010/main" val="251002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2927922-DE64-7CDB-3E19-16CD25504C5F}"/>
              </a:ext>
            </a:extLst>
          </p:cNvPr>
          <p:cNvSpPr>
            <a:spLocks noChangeAspect="1"/>
          </p:cNvSpPr>
          <p:nvPr/>
        </p:nvSpPr>
        <p:spPr>
          <a:xfrm>
            <a:off x="489208" y="2517813"/>
            <a:ext cx="3672408" cy="200143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" name="Picture 4" descr="Simple template">
            <a:extLst>
              <a:ext uri="{FF2B5EF4-FFF2-40B4-BE49-F238E27FC236}">
                <a16:creationId xmlns:a16="http://schemas.microsoft.com/office/drawing/2014/main" id="{7A896AF9-20FA-7A9C-EDD9-AD0855D1C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0002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03C804D8-AF83-808A-33A7-9B805800A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6768"/>
              </p:ext>
            </p:extLst>
          </p:nvPr>
        </p:nvGraphicFramePr>
        <p:xfrm>
          <a:off x="4572000" y="3623067"/>
          <a:ext cx="4246838" cy="3017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23419">
                  <a:extLst>
                    <a:ext uri="{9D8B030D-6E8A-4147-A177-3AD203B41FA5}">
                      <a16:colId xmlns:a16="http://schemas.microsoft.com/office/drawing/2014/main" val="2713022654"/>
                    </a:ext>
                  </a:extLst>
                </a:gridCol>
                <a:gridCol w="2123419">
                  <a:extLst>
                    <a:ext uri="{9D8B030D-6E8A-4147-A177-3AD203B41FA5}">
                      <a16:colId xmlns:a16="http://schemas.microsoft.com/office/drawing/2014/main" val="3377717416"/>
                    </a:ext>
                  </a:extLst>
                </a:gridCol>
              </a:tblGrid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Rodzaj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Utrzymaniowe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26366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Śląskie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190295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Powiat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cieszyński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224607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Brenna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66774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Miejscowość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Brenna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842333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Ulica </a:t>
                      </a:r>
                      <a:r>
                        <a:rPr lang="pl-PL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/przybliżona lokalizacja/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Wyzwolenia 40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95841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Rzeka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Brennica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339395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Kilometraż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10+740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777542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Koszt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87303,92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256326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Czas realizacji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dni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130623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Nadzór Wodny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Skoczów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669432"/>
                  </a:ext>
                </a:extLst>
              </a:tr>
            </a:tbl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D596F424-E579-6205-C4FC-16B6A5C95015}"/>
              </a:ext>
            </a:extLst>
          </p:cNvPr>
          <p:cNvSpPr txBox="1"/>
          <p:nvPr/>
        </p:nvSpPr>
        <p:spPr>
          <a:xfrm>
            <a:off x="755576" y="257944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przed realizacją zadania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B6C6469-DA61-5ED8-4182-EFBB0F8C4D43}"/>
              </a:ext>
            </a:extLst>
          </p:cNvPr>
          <p:cNvSpPr/>
          <p:nvPr/>
        </p:nvSpPr>
        <p:spPr>
          <a:xfrm>
            <a:off x="489208" y="4667924"/>
            <a:ext cx="3672408" cy="200143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327E48C-7280-9C9C-3183-C0E267BB0CF9}"/>
              </a:ext>
            </a:extLst>
          </p:cNvPr>
          <p:cNvSpPr txBox="1"/>
          <p:nvPr/>
        </p:nvSpPr>
        <p:spPr>
          <a:xfrm>
            <a:off x="442328" y="4667696"/>
            <a:ext cx="392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w trakcie wykonywania zadania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C194AA8-044E-193B-1F87-B4817EB3FAF4}"/>
              </a:ext>
            </a:extLst>
          </p:cNvPr>
          <p:cNvSpPr txBox="1"/>
          <p:nvPr/>
        </p:nvSpPr>
        <p:spPr>
          <a:xfrm>
            <a:off x="489208" y="1031276"/>
            <a:ext cx="8329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Zabezpieczenia stopnia rz. Brennica w km 10+740 w m. Brenna gm. Brenna</a:t>
            </a:r>
          </a:p>
        </p:txBody>
      </p:sp>
    </p:spTree>
    <p:extLst>
      <p:ext uri="{BB962C8B-B14F-4D97-AF65-F5344CB8AC3E}">
        <p14:creationId xmlns:p14="http://schemas.microsoft.com/office/powerpoint/2010/main" val="2409134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2927922-DE64-7CDB-3E19-16CD25504C5F}"/>
              </a:ext>
            </a:extLst>
          </p:cNvPr>
          <p:cNvSpPr>
            <a:spLocks noChangeAspect="1"/>
          </p:cNvSpPr>
          <p:nvPr/>
        </p:nvSpPr>
        <p:spPr>
          <a:xfrm>
            <a:off x="489208" y="2517813"/>
            <a:ext cx="3672408" cy="200143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" name="Picture 4" descr="Simple template">
            <a:extLst>
              <a:ext uri="{FF2B5EF4-FFF2-40B4-BE49-F238E27FC236}">
                <a16:creationId xmlns:a16="http://schemas.microsoft.com/office/drawing/2014/main" id="{7A896AF9-20FA-7A9C-EDD9-AD0855D1C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0002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03C804D8-AF83-808A-33A7-9B805800A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597089"/>
              </p:ext>
            </p:extLst>
          </p:nvPr>
        </p:nvGraphicFramePr>
        <p:xfrm>
          <a:off x="4572000" y="3623067"/>
          <a:ext cx="4246838" cy="3017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23419">
                  <a:extLst>
                    <a:ext uri="{9D8B030D-6E8A-4147-A177-3AD203B41FA5}">
                      <a16:colId xmlns:a16="http://schemas.microsoft.com/office/drawing/2014/main" val="2713022654"/>
                    </a:ext>
                  </a:extLst>
                </a:gridCol>
                <a:gridCol w="2123419">
                  <a:extLst>
                    <a:ext uri="{9D8B030D-6E8A-4147-A177-3AD203B41FA5}">
                      <a16:colId xmlns:a16="http://schemas.microsoft.com/office/drawing/2014/main" val="3377717416"/>
                    </a:ext>
                  </a:extLst>
                </a:gridCol>
              </a:tblGrid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Rodzaj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Utrzymaniowe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26366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Śląskie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190295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Powiat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cieszyński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224607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Brenna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66774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Miejscowość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Górki Małe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842333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Ulica </a:t>
                      </a:r>
                      <a:r>
                        <a:rPr lang="pl-PL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/przybliżona lokalizacja/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Wesoła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95841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Rzeka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Brennica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339395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Kilometraż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4+440-4+500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777542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Koszt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689919,74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256326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Czas realizacji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 dni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130623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Nadzór Wodny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Skoczów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669432"/>
                  </a:ext>
                </a:extLst>
              </a:tr>
            </a:tbl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D596F424-E579-6205-C4FC-16B6A5C95015}"/>
              </a:ext>
            </a:extLst>
          </p:cNvPr>
          <p:cNvSpPr txBox="1"/>
          <p:nvPr/>
        </p:nvSpPr>
        <p:spPr>
          <a:xfrm>
            <a:off x="719528" y="407239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przed realizacją zadania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B6C6469-DA61-5ED8-4182-EFBB0F8C4D43}"/>
              </a:ext>
            </a:extLst>
          </p:cNvPr>
          <p:cNvSpPr/>
          <p:nvPr/>
        </p:nvSpPr>
        <p:spPr>
          <a:xfrm>
            <a:off x="489208" y="4667924"/>
            <a:ext cx="3672408" cy="200143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327E48C-7280-9C9C-3183-C0E267BB0CF9}"/>
              </a:ext>
            </a:extLst>
          </p:cNvPr>
          <p:cNvSpPr txBox="1"/>
          <p:nvPr/>
        </p:nvSpPr>
        <p:spPr>
          <a:xfrm>
            <a:off x="719528" y="6271255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po wykonaniu zadania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C194AA8-044E-193B-1F87-B4817EB3FAF4}"/>
              </a:ext>
            </a:extLst>
          </p:cNvPr>
          <p:cNvSpPr txBox="1"/>
          <p:nvPr/>
        </p:nvSpPr>
        <p:spPr>
          <a:xfrm>
            <a:off x="489208" y="1031276"/>
            <a:ext cx="8329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Naprawa elementów konstrukcyjnych stopnia oraz koryta regulacyjnego rz. Brennicy w km 4+440-4+500 w m. Górki Małe gm. Brenna</a:t>
            </a:r>
          </a:p>
        </p:txBody>
      </p:sp>
    </p:spTree>
    <p:extLst>
      <p:ext uri="{BB962C8B-B14F-4D97-AF65-F5344CB8AC3E}">
        <p14:creationId xmlns:p14="http://schemas.microsoft.com/office/powerpoint/2010/main" val="281577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2927922-DE64-7CDB-3E19-16CD25504C5F}"/>
              </a:ext>
            </a:extLst>
          </p:cNvPr>
          <p:cNvSpPr>
            <a:spLocks noChangeAspect="1"/>
          </p:cNvSpPr>
          <p:nvPr/>
        </p:nvSpPr>
        <p:spPr>
          <a:xfrm>
            <a:off x="489208" y="2517813"/>
            <a:ext cx="3672408" cy="200143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" name="Picture 4" descr="Simple template">
            <a:extLst>
              <a:ext uri="{FF2B5EF4-FFF2-40B4-BE49-F238E27FC236}">
                <a16:creationId xmlns:a16="http://schemas.microsoft.com/office/drawing/2014/main" id="{7A896AF9-20FA-7A9C-EDD9-AD0855D1C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0002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03C804D8-AF83-808A-33A7-9B805800A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242532"/>
              </p:ext>
            </p:extLst>
          </p:nvPr>
        </p:nvGraphicFramePr>
        <p:xfrm>
          <a:off x="4572000" y="3623067"/>
          <a:ext cx="4246838" cy="3017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23419">
                  <a:extLst>
                    <a:ext uri="{9D8B030D-6E8A-4147-A177-3AD203B41FA5}">
                      <a16:colId xmlns:a16="http://schemas.microsoft.com/office/drawing/2014/main" val="2713022654"/>
                    </a:ext>
                  </a:extLst>
                </a:gridCol>
                <a:gridCol w="2123419">
                  <a:extLst>
                    <a:ext uri="{9D8B030D-6E8A-4147-A177-3AD203B41FA5}">
                      <a16:colId xmlns:a16="http://schemas.microsoft.com/office/drawing/2014/main" val="3377717416"/>
                    </a:ext>
                  </a:extLst>
                </a:gridCol>
              </a:tblGrid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Rodzaj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Utrzymaniowe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26366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Śląskie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190295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Powiat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cieszyński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224607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Brenna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66774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Miejscowość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Brenna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842333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Ulica </a:t>
                      </a:r>
                      <a:r>
                        <a:rPr lang="pl-PL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/przybliżona lokalizacja/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Leśnica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95841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Rzeka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Leśnica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339395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Kilometraż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5+450-5+560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777542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Koszt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79131,48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256326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Czas realizacji zadania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dni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130623"/>
                  </a:ext>
                </a:extLst>
              </a:tr>
              <a:tr h="249348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Nadzór Wodny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Skoczów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669432"/>
                  </a:ext>
                </a:extLst>
              </a:tr>
            </a:tbl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D596F424-E579-6205-C4FC-16B6A5C95015}"/>
              </a:ext>
            </a:extLst>
          </p:cNvPr>
          <p:cNvSpPr txBox="1"/>
          <p:nvPr/>
        </p:nvSpPr>
        <p:spPr>
          <a:xfrm>
            <a:off x="755576" y="257944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przed realizacją zadania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B6C6469-DA61-5ED8-4182-EFBB0F8C4D43}"/>
              </a:ext>
            </a:extLst>
          </p:cNvPr>
          <p:cNvSpPr/>
          <p:nvPr/>
        </p:nvSpPr>
        <p:spPr>
          <a:xfrm>
            <a:off x="489208" y="4667924"/>
            <a:ext cx="3672408" cy="200143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327E48C-7280-9C9C-3183-C0E267BB0CF9}"/>
              </a:ext>
            </a:extLst>
          </p:cNvPr>
          <p:cNvSpPr txBox="1"/>
          <p:nvPr/>
        </p:nvSpPr>
        <p:spPr>
          <a:xfrm>
            <a:off x="705232" y="4620791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w trakcie realizacji zadania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C194AA8-044E-193B-1F87-B4817EB3FAF4}"/>
              </a:ext>
            </a:extLst>
          </p:cNvPr>
          <p:cNvSpPr txBox="1"/>
          <p:nvPr/>
        </p:nvSpPr>
        <p:spPr>
          <a:xfrm>
            <a:off x="489208" y="1031276"/>
            <a:ext cx="8329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Konserwacja zabudowy regulacyjnej oraz koryta potoku Leśnica w km 5+450-5+560 w m. Brenna gm. Brenna (zakres rzeczowy 0,110 km), </a:t>
            </a:r>
          </a:p>
        </p:txBody>
      </p:sp>
    </p:spTree>
    <p:extLst>
      <p:ext uri="{BB962C8B-B14F-4D97-AF65-F5344CB8AC3E}">
        <p14:creationId xmlns:p14="http://schemas.microsoft.com/office/powerpoint/2010/main" val="33446663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1040</Words>
  <Application>Microsoft Office PowerPoint</Application>
  <PresentationFormat>Pokaz na ekranie (4:3)</PresentationFormat>
  <Paragraphs>382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Motyw pakietu Office</vt:lpstr>
      <vt:lpstr>Prezentacja programu PowerPoint</vt:lpstr>
      <vt:lpstr>Powiat cieszyński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REGIONALNY ZARZĄD  GOSPODARKI WODNEJ W GLIWICACH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Popiołkiewicz-Blarowska</dc:creator>
  <cp:lastModifiedBy>Brygida Malcharek</cp:lastModifiedBy>
  <cp:revision>51</cp:revision>
  <dcterms:created xsi:type="dcterms:W3CDTF">2018-03-20T06:41:04Z</dcterms:created>
  <dcterms:modified xsi:type="dcterms:W3CDTF">2023-07-10T05:41:58Z</dcterms:modified>
</cp:coreProperties>
</file>