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5" r:id="rId3"/>
    <p:sldId id="281" r:id="rId4"/>
    <p:sldId id="288" r:id="rId5"/>
    <p:sldId id="291" r:id="rId6"/>
    <p:sldId id="292" r:id="rId7"/>
    <p:sldId id="293" r:id="rId8"/>
    <p:sldId id="272" r:id="rId9"/>
    <p:sldId id="294" r:id="rId10"/>
    <p:sldId id="295" r:id="rId11"/>
    <p:sldId id="289" r:id="rId12"/>
    <p:sldId id="297" r:id="rId13"/>
    <p:sldId id="263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/>
              <a:t>SKARGI 2010-2021</a:t>
            </a:r>
            <a:endParaRPr lang="en-US" sz="1400" b="1"/>
          </a:p>
        </c:rich>
      </c:tx>
      <c:layout>
        <c:manualLayout>
          <c:xMode val="edge"/>
          <c:yMode val="edge"/>
          <c:x val="0.39487510936132986"/>
          <c:y val="7.407407407407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77-4F45-B852-CE2837721D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Arkusz1!$B$4:$M$4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Arkusz1!$B$5:$M$5</c:f>
              <c:numCache>
                <c:formatCode>General</c:formatCode>
                <c:ptCount val="12"/>
                <c:pt idx="0">
                  <c:v>45</c:v>
                </c:pt>
                <c:pt idx="1">
                  <c:v>18</c:v>
                </c:pt>
                <c:pt idx="2">
                  <c:v>25</c:v>
                </c:pt>
                <c:pt idx="3">
                  <c:v>27</c:v>
                </c:pt>
                <c:pt idx="4">
                  <c:v>32</c:v>
                </c:pt>
                <c:pt idx="5">
                  <c:v>18</c:v>
                </c:pt>
                <c:pt idx="6">
                  <c:v>15</c:v>
                </c:pt>
                <c:pt idx="7">
                  <c:v>28</c:v>
                </c:pt>
                <c:pt idx="8">
                  <c:v>16</c:v>
                </c:pt>
                <c:pt idx="9">
                  <c:v>20</c:v>
                </c:pt>
                <c:pt idx="10">
                  <c:v>19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77-4F45-B852-CE2837721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853696"/>
        <c:axId val="405855656"/>
      </c:barChart>
      <c:catAx>
        <c:axId val="4058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5855656"/>
        <c:crosses val="autoZero"/>
        <c:auto val="1"/>
        <c:lblAlgn val="ctr"/>
        <c:lblOffset val="100"/>
        <c:noMultiLvlLbl val="0"/>
      </c:catAx>
      <c:valAx>
        <c:axId val="40585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585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1D-4743-A2A1-871286BE09F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1D-4743-A2A1-871286BE09F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1D-4743-A2A1-871286BE09F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1D-4743-A2A1-871286BE09F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B1D-4743-A2A1-871286BE09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Arkusz4!$A$3:$A$6</c:f>
              <c:strCache>
                <c:ptCount val="4"/>
                <c:pt idx="0">
                  <c:v> NARUSZENIA PRAW PACJENTA</c:v>
                </c:pt>
                <c:pt idx="1">
                  <c:v>UDZIELANIA ŚWIADCZEŃ W RAMACH AMBULATORYJNEJ OPIEKI SPECJALISTYCZNEJ</c:v>
                </c:pt>
                <c:pt idx="2">
                  <c:v>INNE </c:v>
                </c:pt>
                <c:pt idx="3">
                  <c:v> DIAGNOSTYKI I LECZENIA W ODDZIAŁACH SZPITALNYCH</c:v>
                </c:pt>
              </c:strCache>
            </c:strRef>
          </c:cat>
          <c:val>
            <c:numRef>
              <c:f>Arkusz4!$B$3:$B$6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1D-4743-A2A1-871286BE09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0931240"/>
        <c:axId val="470930064"/>
      </c:barChart>
      <c:catAx>
        <c:axId val="470931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930064"/>
        <c:crosses val="autoZero"/>
        <c:auto val="1"/>
        <c:lblAlgn val="ctr"/>
        <c:lblOffset val="100"/>
        <c:noMultiLvlLbl val="0"/>
      </c:catAx>
      <c:valAx>
        <c:axId val="470930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931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9D-49BF-9358-4F46D4C865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Arkusz3!$A$2:$A$13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Arkusz3!$B$2:$B$13</c:f>
              <c:numCache>
                <c:formatCode>#,##0</c:formatCode>
                <c:ptCount val="12"/>
                <c:pt idx="0">
                  <c:v>143935</c:v>
                </c:pt>
                <c:pt idx="1">
                  <c:v>154332</c:v>
                </c:pt>
                <c:pt idx="2">
                  <c:v>159470</c:v>
                </c:pt>
                <c:pt idx="3">
                  <c:v>164241</c:v>
                </c:pt>
                <c:pt idx="4">
                  <c:v>166312</c:v>
                </c:pt>
                <c:pt idx="5">
                  <c:v>166707</c:v>
                </c:pt>
                <c:pt idx="6">
                  <c:v>168389</c:v>
                </c:pt>
                <c:pt idx="7">
                  <c:v>170397</c:v>
                </c:pt>
                <c:pt idx="8">
                  <c:v>175191</c:v>
                </c:pt>
                <c:pt idx="9">
                  <c:v>177717</c:v>
                </c:pt>
                <c:pt idx="10">
                  <c:v>143362</c:v>
                </c:pt>
                <c:pt idx="11">
                  <c:v>169728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9D-49BF-9358-4F46D4C865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05856440"/>
        <c:axId val="405849776"/>
      </c:barChart>
      <c:catAx>
        <c:axId val="405856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5849776"/>
        <c:crosses val="autoZero"/>
        <c:auto val="1"/>
        <c:lblAlgn val="ctr"/>
        <c:lblOffset val="100"/>
        <c:noMultiLvlLbl val="0"/>
      </c:catAx>
      <c:valAx>
        <c:axId val="40584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585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29-46A7-833D-25D4C326E5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Arkusz1!$O$36:$O$47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Arkusz1!$P$36:$P$47</c:f>
              <c:numCache>
                <c:formatCode>0.000%</c:formatCode>
                <c:ptCount val="12"/>
                <c:pt idx="0">
                  <c:v>3.1E-4</c:v>
                </c:pt>
                <c:pt idx="1">
                  <c:v>1.2E-4</c:v>
                </c:pt>
                <c:pt idx="2">
                  <c:v>1.6000000000000001E-4</c:v>
                </c:pt>
                <c:pt idx="3">
                  <c:v>1.6000000000000001E-4</c:v>
                </c:pt>
                <c:pt idx="4">
                  <c:v>1.9000000000000001E-4</c:v>
                </c:pt>
                <c:pt idx="5">
                  <c:v>1.1E-4</c:v>
                </c:pt>
                <c:pt idx="6">
                  <c:v>9.0000000000000006E-5</c:v>
                </c:pt>
                <c:pt idx="7">
                  <c:v>1.6000000000000001E-4</c:v>
                </c:pt>
                <c:pt idx="8">
                  <c:v>9.0000000000000006E-5</c:v>
                </c:pt>
                <c:pt idx="9">
                  <c:v>1.1E-4</c:v>
                </c:pt>
                <c:pt idx="10">
                  <c:v>1.2999999999999999E-4</c:v>
                </c:pt>
                <c:pt idx="11">
                  <c:v>1.2999999999999999E-4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29-46A7-833D-25D4C326E5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0667920"/>
        <c:axId val="280671448"/>
      </c:barChart>
      <c:catAx>
        <c:axId val="28066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671448"/>
        <c:crosses val="autoZero"/>
        <c:auto val="1"/>
        <c:lblAlgn val="ctr"/>
        <c:lblOffset val="100"/>
        <c:noMultiLvlLbl val="0"/>
      </c:catAx>
      <c:valAx>
        <c:axId val="280671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66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49A6C-9437-4F88-89F8-9ED389934C51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9E24C-AC34-47D1-99B7-6657E01EA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99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E24C-AC34-47D1-99B7-6657E01EAAF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40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E24C-AC34-47D1-99B7-6657E01EAAF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10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9E24C-AC34-47D1-99B7-6657E01EAAF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63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5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68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73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17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68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55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57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78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71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2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42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E07A-2500-4596-85E5-73C423EBDE48}" type="datetimeFigureOut">
              <a:rPr lang="pl-PL" smtClean="0"/>
              <a:t>07.02.2022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F98B-654B-4B7C-A976-16F52DFDF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36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863273" y="969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2656" y="2702566"/>
            <a:ext cx="79455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i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SKARGI ODNOTOWANE </a:t>
            </a:r>
          </a:p>
          <a:p>
            <a:pPr algn="ctr">
              <a:lnSpc>
                <a:spcPct val="150000"/>
              </a:lnSpc>
            </a:pPr>
            <a:r>
              <a:rPr lang="pl-PL" sz="2800" b="1" i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W ZESPOLE ZAKŁADÓW OPIEKI ZDROWOTNEJ </a:t>
            </a:r>
          </a:p>
          <a:p>
            <a:pPr algn="ctr">
              <a:lnSpc>
                <a:spcPct val="150000"/>
              </a:lnSpc>
            </a:pPr>
            <a:r>
              <a:rPr lang="pl-PL" sz="2800" b="1" i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W CIESZYNIE W 2021 R.</a:t>
            </a:r>
          </a:p>
        </p:txBody>
      </p:sp>
    </p:spTree>
    <p:extLst>
      <p:ext uri="{BB962C8B-B14F-4D97-AF65-F5344CB8AC3E}">
        <p14:creationId xmlns:p14="http://schemas.microsoft.com/office/powerpoint/2010/main" val="5057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6950" y="365126"/>
            <a:ext cx="6248400" cy="80644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suma </a:t>
            </a:r>
            <a:b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</a:br>
            <a: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(leczonych pacjentów -  szpital, SOR, </a:t>
            </a:r>
            <a:r>
              <a:rPr lang="pl-PL" sz="1800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NiŚOZ</a:t>
            </a:r>
            <a: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 </a:t>
            </a:r>
            <a:b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</a:br>
            <a:r>
              <a:rPr lang="pl-PL" sz="1800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oraz liczba porad w AOS)</a:t>
            </a:r>
            <a:endParaRPr lang="pl-PL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483338"/>
              </p:ext>
            </p:extLst>
          </p:nvPr>
        </p:nvGraphicFramePr>
        <p:xfrm>
          <a:off x="1057275" y="2036399"/>
          <a:ext cx="7077075" cy="41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03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4075" y="431802"/>
            <a:ext cx="6863715" cy="873124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(%skarg w odniesieniu do sumy leczonych pacjentów - szpital, SOR, </a:t>
            </a:r>
            <a:r>
              <a:rPr lang="pl-PL" sz="24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NiŚOZ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liczba porad w AOS)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40213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3627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82750" y="219076"/>
            <a:ext cx="7165975" cy="1200150"/>
          </a:xfrm>
        </p:spPr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br>
              <a:rPr lang="pl-PL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WYNIKI Z PRZEPROWADZONYCH W ZZOZ W CIESZYNIE </a:t>
            </a:r>
            <a:br>
              <a:rPr lang="pl-PL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BADAŃ ANKIETOWYCH SATYSFAKCJI PACJENTÓW</a:t>
            </a:r>
            <a:br>
              <a:rPr lang="pl-PL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1800" b="1" dirty="0">
                <a:solidFill>
                  <a:prstClr val="black"/>
                </a:solidFill>
                <a:latin typeface="Calibri" panose="020F0502020204030204"/>
              </a:rPr>
              <a:t>W LATACH 2019 – 2021</a:t>
            </a:r>
            <a:br>
              <a:rPr lang="pl-PL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sz="1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0636"/>
              </p:ext>
            </p:extLst>
          </p:nvPr>
        </p:nvGraphicFramePr>
        <p:xfrm>
          <a:off x="409575" y="1523997"/>
          <a:ext cx="8105775" cy="4652968"/>
        </p:xfrm>
        <a:graphic>
          <a:graphicData uri="http://schemas.openxmlformats.org/drawingml/2006/table">
            <a:tbl>
              <a:tblPr/>
              <a:tblGrid>
                <a:gridCol w="463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Ocenione aspekty opieki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2019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2020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2021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Przyjęcie do szpitala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87,3%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90,7%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87,3%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Pobyt w oddziale szpitalnym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87,2%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83,5%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80,0%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Dieta i posiłki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77,0%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Opieka lekarska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89,7%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92,7%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89,7%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Opieka pielęgniarsko - położnicza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94,7%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96,0%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95,8%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Badania diagnostyczne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87,3%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86,2%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83,2%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Pobyt w szpitalu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93,0%</a:t>
                      </a:r>
                      <a:endParaRPr lang="pl-PL" sz="1600" kern="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05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Ankietowani, którzy poleciliby szpital innym pacjentom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90,0%</a:t>
                      </a:r>
                      <a:endParaRPr lang="pl-PL" sz="1600" kern="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2750" y="2908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862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0708" y="3001674"/>
            <a:ext cx="6858000" cy="1655762"/>
          </a:xfrm>
        </p:spPr>
        <p:txBody>
          <a:bodyPr>
            <a:normAutofit/>
          </a:bodyPr>
          <a:lstStyle/>
          <a:p>
            <a:r>
              <a:rPr lang="pl-PL" sz="2800" dirty="0"/>
              <a:t>Dziękuję bardzo za uwagę</a:t>
            </a:r>
          </a:p>
        </p:txBody>
      </p:sp>
    </p:spTree>
    <p:extLst>
      <p:ext uri="{BB962C8B-B14F-4D97-AF65-F5344CB8AC3E}">
        <p14:creationId xmlns:p14="http://schemas.microsoft.com/office/powerpoint/2010/main" val="178934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24150" y="1567963"/>
            <a:ext cx="6076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Dyrekcji ZZOZ w Cieszynie,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Rzecznika Praw Pacjenta,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Rzecznika Praw Pacjenta Departamentu do Spraw Zdrowia Psychicznego,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Działu Skarg i Wniosków Narodowego Funduszu Zdrowia Śląskiego Oddziału Wojewódzkiego w Katowicach.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pl-PL" sz="1600" dirty="0"/>
              <a:t>Ministerstwa Zdrowia Departamentu Nadzoru i Kontroli.</a:t>
            </a:r>
          </a:p>
          <a:p>
            <a:pPr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Każda skarga kierowana bezpośrednio do ZZOZ w Cieszynie, jak również do w/w instytucji została niezwłocznie rozpatrzona. W każdym przypadku przeprowadzono postepowanie wyjaśniające w oparciu o analizę dokumentacji medycznej oraz rozmowy z personelem.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476500"/>
            <a:ext cx="2438400" cy="3076575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47874" y="295186"/>
            <a:ext cx="6905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SKARGI DOTYCZĄCE ZESPOŁU ZAKŁADÓW OPIEKI ZDROWOTNEJ </a:t>
            </a:r>
          </a:p>
          <a:p>
            <a:pPr lvl="0" algn="ctr"/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CIESZYNIE KIEROWANE BYŁY BEZPOŚREDNIO DO:</a:t>
            </a: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21527" y="365126"/>
            <a:ext cx="6410037" cy="687819"/>
          </a:xfrm>
        </p:spPr>
        <p:txBody>
          <a:bodyPr>
            <a:normAutofit/>
          </a:bodyPr>
          <a:lstStyle/>
          <a:p>
            <a:pPr>
              <a:tabLst>
                <a:tab pos="2687638" algn="l"/>
              </a:tabLst>
            </a:pPr>
            <a:r>
              <a:rPr lang="pl-PL" sz="2400" b="1" dirty="0">
                <a:latin typeface="+mn-lt"/>
              </a:rPr>
              <a:t>SKARGI ODNOTOWANE W LATACH 2010 - 2021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238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85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8875" y="342900"/>
            <a:ext cx="6076950" cy="802714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+mn-lt"/>
              </a:rPr>
              <a:t>WNIESIONE W 2021 R. SKARGI DOTYCZYŁY:</a:t>
            </a:r>
            <a:br>
              <a:rPr lang="pl-PL" sz="2400" b="1" dirty="0">
                <a:solidFill>
                  <a:prstClr val="black"/>
                </a:solidFill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89130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5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0325" y="527052"/>
            <a:ext cx="6248400" cy="596898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+mn-lt"/>
              </a:rPr>
              <a:t>ZGŁOSZONE W 2021 R. SKARGI DOTYCZYŁY</a:t>
            </a:r>
            <a:br>
              <a:rPr lang="pl-PL" sz="2400" b="1" dirty="0">
                <a:solidFill>
                  <a:prstClr val="black"/>
                </a:solidFill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446344"/>
              </p:ext>
            </p:extLst>
          </p:nvPr>
        </p:nvGraphicFramePr>
        <p:xfrm>
          <a:off x="733425" y="1876425"/>
          <a:ext cx="7496175" cy="1638300"/>
        </p:xfrm>
        <a:graphic>
          <a:graphicData uri="http://schemas.openxmlformats.org/drawingml/2006/table">
            <a:tbl>
              <a:tblPr firstRow="1" firstCol="1" bandRow="1"/>
              <a:tblGrid>
                <a:gridCol w="67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DIAGNOSTYKI</a:t>
                      </a:r>
                      <a:r>
                        <a:rPr lang="pl-PL" sz="16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LECZENIA W ODDZIAŁACH SZPITALNYCH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Diagnostyki i leczenia w oddziale szpitalnym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Diagnostyki i leczenia w SOR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Diagnostyki i leczenia w SOR/ Izbie przyjęć COVID-19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24416"/>
              </p:ext>
            </p:extLst>
          </p:nvPr>
        </p:nvGraphicFramePr>
        <p:xfrm>
          <a:off x="733425" y="4061679"/>
          <a:ext cx="7496175" cy="1465821"/>
        </p:xfrm>
        <a:graphic>
          <a:graphicData uri="http://schemas.openxmlformats.org/drawingml/2006/table">
            <a:tbl>
              <a:tblPr firstRow="1" firstCol="1" bandRow="1"/>
              <a:tblGrid>
                <a:gridCol w="671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NARUSZENIA PRAW PACJENTA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57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świadczeń zdrowotnych udzielanych przez personel z należytą starannością.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57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poszanowania życia prywatnego i rodzinnego (odwiedziny).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87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95524" y="365126"/>
            <a:ext cx="6219825" cy="844549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prstClr val="black"/>
                </a:solidFill>
                <a:latin typeface="+mn-lt"/>
              </a:rPr>
              <a:t>ZGŁOSZONE W 2021 R. SKARGI DOTYCZYŁY</a:t>
            </a:r>
            <a:br>
              <a:rPr lang="pl-PL" sz="2400" dirty="0">
                <a:solidFill>
                  <a:prstClr val="black"/>
                </a:solidFill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746722"/>
              </p:ext>
            </p:extLst>
          </p:nvPr>
        </p:nvGraphicFramePr>
        <p:xfrm>
          <a:off x="619125" y="1981200"/>
          <a:ext cx="7896225" cy="3649954"/>
        </p:xfrm>
        <a:graphic>
          <a:graphicData uri="http://schemas.openxmlformats.org/drawingml/2006/table">
            <a:tbl>
              <a:tblPr firstRow="1" firstCol="1" bandRow="1"/>
              <a:tblGrid>
                <a:gridCol w="699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4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UDZIELANIA</a:t>
                      </a:r>
                      <a:r>
                        <a:rPr lang="pl-PL" sz="16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ŚWIADCZEŃ </a:t>
                      </a: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RAMACH AMBULATORYJNEJ OPIEKI SPECJALISTYCZNEJ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Zachowania pracownika rejestracji Poradni diabetologicznej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Zmiany terminu szczepienia w Poradni chorób zakaźnych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8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Zachowania pracowników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ejestracji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Poradni zdrowia psychicznego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Zachowania lekarza w trakcie wizyty w Poradni otolaryngologicznej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8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Zachowania lekarza w trakcie wizyty w Poradni chirurgii urazowo - ortopedycznej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549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Zachowania lekarza w trakcie wizyty w Poradni onkologicznej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96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85925" y="266700"/>
            <a:ext cx="6829425" cy="685801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2500" dirty="0">
                <a:solidFill>
                  <a:prstClr val="black"/>
                </a:solidFill>
              </a:rPr>
            </a:br>
            <a:br>
              <a:rPr lang="pl-PL" sz="2500" dirty="0">
                <a:solidFill>
                  <a:prstClr val="black"/>
                </a:solidFill>
              </a:rPr>
            </a:br>
            <a:r>
              <a:rPr lang="pl-PL" sz="2700" b="1" dirty="0">
                <a:solidFill>
                  <a:prstClr val="black"/>
                </a:solidFill>
                <a:latin typeface="+mn-lt"/>
              </a:rPr>
              <a:t>ZGŁOSZONE W 2021 R. SKARGI DOTYCZYŁY</a:t>
            </a:r>
            <a:br>
              <a:rPr lang="pl-PL" sz="2700" b="1" dirty="0">
                <a:solidFill>
                  <a:prstClr val="black"/>
                </a:solidFill>
                <a:latin typeface="+mn-lt"/>
              </a:rPr>
            </a:br>
            <a:endParaRPr lang="pl-PL" sz="2700" b="1" dirty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95017"/>
              </p:ext>
            </p:extLst>
          </p:nvPr>
        </p:nvGraphicFramePr>
        <p:xfrm>
          <a:off x="628650" y="2314573"/>
          <a:ext cx="7886700" cy="3528001"/>
        </p:xfrm>
        <a:graphic>
          <a:graphicData uri="http://schemas.openxmlformats.org/drawingml/2006/table">
            <a:tbl>
              <a:tblPr firstRow="1" firstCol="1" bandRow="1"/>
              <a:tblGrid>
                <a:gridCol w="698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INNE - dotyczące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Sposobu udzielania informacji przez lekarza o stanie zdrowia pacjenta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627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Nie</a:t>
                      </a:r>
                      <a:r>
                        <a:rPr lang="pl-PL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przekazania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informacji rodzinie o zmianie decyzji lekarza w sprawie wypisania pacjenta z oddziału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Wyznaczenia bliższego terminu rehabilitacji neurologicznej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Uwag do zachowania ratownika w SOR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Czasu oczekiwania w SOR na wystawienie L-4 przez lekarza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03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Zastrzeżeń do przeprowadzonej przez lekarza</a:t>
                      </a:r>
                      <a:r>
                        <a:rPr lang="pl-PL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wizyty środowiskowej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51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3126" y="245055"/>
            <a:ext cx="6534150" cy="91699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+mn-lt"/>
              </a:rPr>
              <a:t>INTERWENCJE ODNOTOWANE W 2021R.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5597" y="1829234"/>
            <a:ext cx="7721021" cy="386036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 2021r. odnotowano 49 przypadków interwencji - wnioski, prośby, uwagi. W </a:t>
            </a:r>
            <a:r>
              <a:rPr lang="pl-PL" sz="2000" dirty="0"/>
              <a:t>odniesieniu do 2020r. odnotowano o 6 interwencji więcej (43).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Zgłaszane były osobiście lub telefonicznie przez pacjentów lub ich bliskich.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 każdym przypadku podejmowane były niezwłocznie działania mające na celu: udzielenie wyczerpujących informacji, wyjaśnienie mających miejsce zdarzeń, udzielenie pomocy w załatwieniu formalności.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7807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2193" y="428625"/>
            <a:ext cx="7125532" cy="74295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prstClr val="black"/>
                </a:solidFill>
                <a:latin typeface="Calibri" panose="020F0502020204030204"/>
              </a:rPr>
              <a:t>STATYSTYKA ZA LATA 2010 - 2021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112728"/>
              </p:ext>
            </p:extLst>
          </p:nvPr>
        </p:nvGraphicFramePr>
        <p:xfrm>
          <a:off x="1342193" y="1485900"/>
          <a:ext cx="6660000" cy="5082346"/>
        </p:xfrm>
        <a:graphic>
          <a:graphicData uri="http://schemas.openxmlformats.org/drawingml/2006/table">
            <a:tbl>
              <a:tblPr/>
              <a:tblGrid>
                <a:gridCol w="583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1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suma  leczonych pacjentów (Szpital, SOR, NiŚOZ)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porad w Ambulatoryjnej Opiece Specjalistycznej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skarg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interwencji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niezadowolenia (skargi </a:t>
                      </a:r>
                      <a:b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porównaniu do liczby sumy leczonych pacjentów - szpital, SOR, NiŚOZ, liczba porad w AOS)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44 680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99 255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0,031%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48 171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106 161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0,012%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49 923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109 547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52 354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111 887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53 640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112 672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54 151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112 556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54 411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113 978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55 308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115 089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56 580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118 611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51 748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125 969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39 134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104 228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0,013%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45143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124585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0,015%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99" marR="63299" marT="63299" marB="632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20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1934</TotalTime>
  <Words>692</Words>
  <Application>Microsoft Office PowerPoint</Application>
  <PresentationFormat>Pokaz na ekranie (4:3)</PresentationFormat>
  <Paragraphs>188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SKARGI ODNOTOWANE W LATACH 2010 - 2021</vt:lpstr>
      <vt:lpstr>WNIESIONE W 2021 R. SKARGI DOTYCZYŁY: </vt:lpstr>
      <vt:lpstr>ZGŁOSZONE W 2021 R. SKARGI DOTYCZYŁY </vt:lpstr>
      <vt:lpstr>ZGŁOSZONE W 2021 R. SKARGI DOTYCZYŁY </vt:lpstr>
      <vt:lpstr>  ZGŁOSZONE W 2021 R. SKARGI DOTYCZYŁY </vt:lpstr>
      <vt:lpstr>INTERWENCJE ODNOTOWANE W 2021R.</vt:lpstr>
      <vt:lpstr>STATYSTYKA ZA LATA 2010 - 2021</vt:lpstr>
      <vt:lpstr>suma  (leczonych pacjentów -  szpital, SOR, NiŚOZ  oraz liczba porad w AOS)</vt:lpstr>
      <vt:lpstr>(%skarg w odniesieniu do sumy leczonych pacjentów - szpital, SOR, NiŚOZ, liczba porad w AOS)</vt:lpstr>
      <vt:lpstr> WYNIKI Z PRZEPROWADZONYCH W ZZOZ W CIESZYNIE  BADAŃ ANKIETOWYCH SATYSFAKCJI PACJENTÓW W LATACH 2019 – 2021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Danuta</dc:creator>
  <cp:lastModifiedBy>sekretariat</cp:lastModifiedBy>
  <cp:revision>113</cp:revision>
  <cp:lastPrinted>2022-02-07T10:41:19Z</cp:lastPrinted>
  <dcterms:created xsi:type="dcterms:W3CDTF">2019-02-19T13:07:38Z</dcterms:created>
  <dcterms:modified xsi:type="dcterms:W3CDTF">2022-02-07T11:03:50Z</dcterms:modified>
</cp:coreProperties>
</file>