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9" r:id="rId2"/>
    <p:sldId id="257" r:id="rId3"/>
    <p:sldId id="357" r:id="rId4"/>
    <p:sldId id="358" r:id="rId5"/>
    <p:sldId id="359" r:id="rId6"/>
    <p:sldId id="360" r:id="rId7"/>
    <p:sldId id="261" r:id="rId8"/>
    <p:sldId id="399" r:id="rId9"/>
    <p:sldId id="398" r:id="rId10"/>
    <p:sldId id="371" r:id="rId11"/>
    <p:sldId id="396" r:id="rId12"/>
    <p:sldId id="366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390" r:id="rId21"/>
    <p:sldId id="389" r:id="rId22"/>
    <p:sldId id="361" r:id="rId23"/>
    <p:sldId id="385" r:id="rId24"/>
    <p:sldId id="386" r:id="rId25"/>
    <p:sldId id="387" r:id="rId26"/>
    <p:sldId id="388" r:id="rId27"/>
    <p:sldId id="393" r:id="rId28"/>
    <p:sldId id="391" r:id="rId29"/>
    <p:sldId id="392" r:id="rId30"/>
    <p:sldId id="394" r:id="rId31"/>
    <p:sldId id="258" r:id="rId3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kcja domyślna" id="{35AA566B-0ABF-4F23-BA6B-A2FAE29C7A45}">
          <p14:sldIdLst>
            <p14:sldId id="259"/>
            <p14:sldId id="257"/>
            <p14:sldId id="357"/>
            <p14:sldId id="358"/>
            <p14:sldId id="359"/>
            <p14:sldId id="360"/>
            <p14:sldId id="261"/>
            <p14:sldId id="399"/>
            <p14:sldId id="398"/>
            <p14:sldId id="371"/>
            <p14:sldId id="396"/>
            <p14:sldId id="366"/>
            <p14:sldId id="401"/>
            <p14:sldId id="402"/>
            <p14:sldId id="403"/>
            <p14:sldId id="404"/>
            <p14:sldId id="405"/>
            <p14:sldId id="406"/>
            <p14:sldId id="407"/>
            <p14:sldId id="390"/>
            <p14:sldId id="389"/>
            <p14:sldId id="361"/>
          </p14:sldIdLst>
        </p14:section>
        <p14:section name="Sekcja bez tytułu" id="{0EAF432B-4D04-43F7-8DA1-AF926E773489}">
          <p14:sldIdLst>
            <p14:sldId id="385"/>
            <p14:sldId id="386"/>
            <p14:sldId id="387"/>
            <p14:sldId id="388"/>
            <p14:sldId id="393"/>
            <p14:sldId id="391"/>
            <p14:sldId id="392"/>
            <p14:sldId id="394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wid" initials="D" lastIdx="1" clrIdx="0">
    <p:extLst>
      <p:ext uri="{19B8F6BF-5375-455C-9EA6-DF929625EA0E}">
        <p15:presenceInfo xmlns:p15="http://schemas.microsoft.com/office/powerpoint/2012/main" userId="Daw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0469C"/>
    <a:srgbClr val="7C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663"/>
    <p:restoredTop sz="94394" autoAdjust="0"/>
  </p:normalViewPr>
  <p:slideViewPr>
    <p:cSldViewPr>
      <p:cViewPr varScale="1">
        <p:scale>
          <a:sx n="114" d="100"/>
          <a:sy n="114" d="100"/>
        </p:scale>
        <p:origin x="112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sadfsda\Desktop\Dropbox\Praca\!2018\%5b+%5dKosakowo%20-%20PGN\PROJEKT\Wersja%203%20-%20poprawki%20WFO&#346;iGW\%5bBAZA2%5dKosakowo%20-%20zu&#380;ycie%20ca&#322;kowite%20i%20emisja%20w%20sektorach%20+%20transport%20+%20wykresy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sadfsda\Desktop\Dropbox\Praca\!2018\%5b+%5dKosakowo%20-%20PGN\PROJEKT\Wersja%203%20-%20poprawki%20WFO&#346;iGW\%5bBAZA2%5dKosakowo%20-%20zu&#380;ycie%20ca&#322;kowite%20i%20emisja%20w%20sektorach%20+%20transport%20+%20wykresy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ropbox\Eko-precyzja\Moje\2021\%5b-%5dPowiat%20cieszyn&#769;ski%20-%20Strategia%20Elektromobilnos&#769;ci\PROJEKT\Obliczenia\%5b1%5dPOW_Transport%20+%20wykresy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ropbox\Eko-precyzja\Moje\2021\%5b-%5dPowiat%20cieszyn&#769;ski%20-%20Strategia%20Elektromobilnos&#769;ci\PROJEKT\Obliczenia\%5b1%5dPOW_zuz&#775;ycie%20ca&#322;kowite%20i%20emisja%20w%20sektorach%20bez%20transportu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wid\Desktop\2021.01%20Elektromobilno&#347;&#263;%20powiat%20cieszy&#324;ski\Dane%20ze%20starostwa\Transport_publ_kom_pry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wid\Desktop\2021.01%20Elektromobilno&#347;&#263;%20powiat%20cieszy&#324;ski\!%20ankieta_powiat_cieszyn_elektromobilnosc_2021-01-13%2011_47_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sadfsda\Desktop\Dropbox\Praca\!2018\%5b+%5dKosakowo%20-%20PGN\PROJEKT\Wersja%203%20-%20poprawki%20WFO&#346;iGW\%5bBAZA2%5dKosakowo%20-%20zu&#380;ycie%20ca&#322;kowite%20i%20emisja%20w%20sektorach%20+%20transport%20+%20wykresy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wid\Desktop\2021.01%20Elektromobilno&#347;&#263;%20powiat%20cieszy&#324;ski\!%20ankieta_powiat_cieszyn_elektromobilnosc_2021-01-13%2011_47_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sadfsda\Desktop\Dropbox\Praca\!2018\%5b+%5dKosakowo%20-%20PGN\PROJEKT\Wersja%203%20-%20poprawki%20WFO&#346;iGW\%5bBAZA2%5dKosakowo%20-%20zu&#380;ycie%20ca&#322;kowite%20i%20emisja%20w%20sektorach%20+%20transport%20+%20wykres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esktop\Dropbox\!Eko-precyzja\!Moje\!2020\%5b-%5dPowiat%20cieszyn&#769;ski%20-%20Strategia%20Elektromobilnos&#769;ci\PROJEKT\%5b1%5dPOW_zuz&#775;ycie%20ca&#322;kowite%20i%20emisja%20w%20sektorach%20bez%20transportu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am\Dropbox\Eko-precyzja\Moje\2021\%5b-%5dPowiat%20cieszyn&#769;ski%20-%20Strategia%20Elektromobilnos&#769;ci\PROJEKT\Obliczenia\%5b1%5dPOW_zuz&#775;ycie%20ca&#322;kowite%20i%20emisja%20w%20sektorach%20bez%20transport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776729401861332"/>
          <c:y val="0.22320770645873456"/>
          <c:w val="0.2121519083349713"/>
          <c:h val="0.53967211546396576"/>
        </c:manualLayout>
      </c:layout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776729401861332"/>
          <c:y val="0.22320770645873456"/>
          <c:w val="0.2121519083349713"/>
          <c:h val="0.53967211546396576"/>
        </c:manualLayout>
      </c:layout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u="sng" dirty="0"/>
              <a:t>Emisja CO</a:t>
            </a:r>
            <a:r>
              <a:rPr lang="pl-PL" u="sng" baseline="-25000" dirty="0"/>
              <a:t>2</a:t>
            </a:r>
            <a:r>
              <a:rPr lang="pl-PL" dirty="0"/>
              <a:t> na terenie powiatu [%] – paliwa</a:t>
            </a:r>
          </a:p>
        </c:rich>
      </c:tx>
      <c:layout>
        <c:manualLayout>
          <c:xMode val="edge"/>
          <c:yMode val="edge"/>
          <c:x val="0.23776089354788524"/>
          <c:y val="3.0720513261368359E-2"/>
        </c:manualLayout>
      </c:layout>
      <c:overlay val="1"/>
    </c:title>
    <c:autoTitleDeleted val="0"/>
    <c:view3D>
      <c:rotX val="30"/>
      <c:rotY val="23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'zestawienie emisja CO2'!$B$16:$J$16</c:f>
              <c:strCache>
                <c:ptCount val="9"/>
                <c:pt idx="0">
                  <c:v>12,6</c:v>
                </c:pt>
                <c:pt idx="1">
                  <c:v>7,2</c:v>
                </c:pt>
                <c:pt idx="2">
                  <c:v>11,6</c:v>
                </c:pt>
                <c:pt idx="3">
                  <c:v>29,9</c:v>
                </c:pt>
                <c:pt idx="4">
                  <c:v>0,5</c:v>
                </c:pt>
                <c:pt idx="5">
                  <c:v>5,9</c:v>
                </c:pt>
                <c:pt idx="6">
                  <c:v>13,3</c:v>
                </c:pt>
                <c:pt idx="7">
                  <c:v>16,6</c:v>
                </c:pt>
                <c:pt idx="8">
                  <c:v>2,4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'zestawienie emisja CO2'!$B$14:$J$14</c:f>
              <c:strCache>
                <c:ptCount val="9"/>
                <c:pt idx="0">
                  <c:v>energia elektryczna</c:v>
                </c:pt>
                <c:pt idx="1">
                  <c:v>ciepło sieciowe</c:v>
                </c:pt>
                <c:pt idx="2">
                  <c:v>gaz</c:v>
                </c:pt>
                <c:pt idx="3">
                  <c:v>węgiel</c:v>
                </c:pt>
                <c:pt idx="4">
                  <c:v>olej opałowy</c:v>
                </c:pt>
                <c:pt idx="5">
                  <c:v>drewno</c:v>
                </c:pt>
                <c:pt idx="6">
                  <c:v>benzyna silnikowa</c:v>
                </c:pt>
                <c:pt idx="7">
                  <c:v>olej napędowy</c:v>
                </c:pt>
                <c:pt idx="8">
                  <c:v>LPG Transport</c:v>
                </c:pt>
              </c:strCache>
            </c:strRef>
          </c:cat>
          <c:val>
            <c:numRef>
              <c:f>'zestawienie emisja CO2'!$B$16:$J$16</c:f>
              <c:numCache>
                <c:formatCode>0.0</c:formatCode>
                <c:ptCount val="9"/>
                <c:pt idx="0">
                  <c:v>12.62485226114809</c:v>
                </c:pt>
                <c:pt idx="1">
                  <c:v>7.224953330550834</c:v>
                </c:pt>
                <c:pt idx="2">
                  <c:v>11.58817188043103</c:v>
                </c:pt>
                <c:pt idx="3">
                  <c:v>29.933991881550973</c:v>
                </c:pt>
                <c:pt idx="4">
                  <c:v>0.47621288133968454</c:v>
                </c:pt>
                <c:pt idx="5">
                  <c:v>5.9160782547713255</c:v>
                </c:pt>
                <c:pt idx="6">
                  <c:v>13.257521281252723</c:v>
                </c:pt>
                <c:pt idx="7">
                  <c:v>16.565981804326405</c:v>
                </c:pt>
                <c:pt idx="8">
                  <c:v>2.4122364246289156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77-904E-B410-5B4065C1F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PM2,5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B(a)P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B(a)P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B(a)P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Zużycie - Transport [%]</a:t>
            </a:r>
          </a:p>
        </c:rich>
      </c:tx>
      <c:layout>
        <c:manualLayout>
          <c:xMode val="edge"/>
          <c:yMode val="edge"/>
          <c:x val="0.49011377199164124"/>
          <c:y val="1.8518518518518517E-2"/>
        </c:manualLayout>
      </c:layout>
      <c:overlay val="1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09667541557301E-2"/>
          <c:y val="0.11342592592592593"/>
          <c:w val="0.56295844269466322"/>
          <c:h val="0.77314814814814814"/>
        </c:manualLayout>
      </c:layout>
      <c:pie3DChart>
        <c:varyColors val="1"/>
        <c:ser>
          <c:idx val="0"/>
          <c:order val="0"/>
          <c:tx>
            <c:strRef>
              <c:f>'zużycie i emisja CO2'!$A$3:$A$7</c:f>
              <c:strCache>
                <c:ptCount val="5"/>
                <c:pt idx="0">
                  <c:v>Transport publiczny</c:v>
                </c:pt>
                <c:pt idx="1">
                  <c:v>Drogi krajowe</c:v>
                </c:pt>
                <c:pt idx="2">
                  <c:v>Drogi wojewódzkie</c:v>
                </c:pt>
                <c:pt idx="3">
                  <c:v>Drogi powiatowe</c:v>
                </c:pt>
                <c:pt idx="4">
                  <c:v>Drogi gminne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'zużycie i emisja CO2'!$A$3:$A$7</c:f>
              <c:strCache>
                <c:ptCount val="5"/>
                <c:pt idx="0">
                  <c:v>Transport publiczny</c:v>
                </c:pt>
                <c:pt idx="1">
                  <c:v>Drogi krajowe</c:v>
                </c:pt>
                <c:pt idx="2">
                  <c:v>Drogi wojewódzkie</c:v>
                </c:pt>
                <c:pt idx="3">
                  <c:v>Drogi powiatowe</c:v>
                </c:pt>
                <c:pt idx="4">
                  <c:v>Drogi gminne</c:v>
                </c:pt>
              </c:strCache>
            </c:strRef>
          </c:cat>
          <c:val>
            <c:numRef>
              <c:f>'zużycie i emisja CO2'!$F$3:$F$7</c:f>
              <c:numCache>
                <c:formatCode>0.00</c:formatCode>
                <c:ptCount val="5"/>
                <c:pt idx="0">
                  <c:v>0.68808603864525464</c:v>
                </c:pt>
                <c:pt idx="1">
                  <c:v>36.611203267588309</c:v>
                </c:pt>
                <c:pt idx="2">
                  <c:v>13.403638315288346</c:v>
                </c:pt>
                <c:pt idx="3">
                  <c:v>22.666982068727421</c:v>
                </c:pt>
                <c:pt idx="4">
                  <c:v>26.630090309750674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1-FF4A-B0BC-E9733E70C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PM2,5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PM2,5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B(a)P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CO</a:t>
            </a:r>
            <a:r>
              <a:rPr lang="pl-PL" sz="1200" baseline="-25000"/>
              <a:t>2</a:t>
            </a:r>
            <a:r>
              <a:rPr lang="pl-PL" sz="1200"/>
              <a:t>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B(a)P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B(a)P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PM2,5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B(a)P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B(a)P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B(a)P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PM2,5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B(a)P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B(a)P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B(a)P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u="sng" dirty="0"/>
              <a:t>Końcowe zużycie energii</a:t>
            </a:r>
            <a:r>
              <a:rPr lang="pl-PL" dirty="0"/>
              <a:t> na terenie powiatu [%] - sektory</a:t>
            </a:r>
          </a:p>
        </c:rich>
      </c:tx>
      <c:layout>
        <c:manualLayout>
          <c:xMode val="edge"/>
          <c:yMode val="edge"/>
          <c:x val="0.20007205395981645"/>
          <c:y val="4.2177773402012952E-2"/>
        </c:manualLayout>
      </c:layout>
      <c:overlay val="1"/>
    </c:title>
    <c:autoTitleDeleted val="0"/>
    <c:view3D>
      <c:rotX val="30"/>
      <c:rotY val="2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577209098862648E-2"/>
          <c:y val="0.10879629629629629"/>
          <c:w val="0.51941469816272967"/>
          <c:h val="0.77314814814814814"/>
        </c:manualLayout>
      </c:layout>
      <c:pie3DChart>
        <c:varyColors val="1"/>
        <c:ser>
          <c:idx val="0"/>
          <c:order val="0"/>
          <c:tx>
            <c:strRef>
              <c:f>'zestawienie zużycie'!$C$20:$C$26</c:f>
              <c:strCache>
                <c:ptCount val="7"/>
                <c:pt idx="0">
                  <c:v>37,8</c:v>
                </c:pt>
                <c:pt idx="1">
                  <c:v>3,2</c:v>
                </c:pt>
                <c:pt idx="2">
                  <c:v>0,5</c:v>
                </c:pt>
                <c:pt idx="3">
                  <c:v>8,8</c:v>
                </c:pt>
                <c:pt idx="4">
                  <c:v>37,9</c:v>
                </c:pt>
                <c:pt idx="5">
                  <c:v>0,3</c:v>
                </c:pt>
                <c:pt idx="6">
                  <c:v>11,5</c:v>
                </c:pt>
              </c:strCache>
            </c:strRef>
          </c:tx>
          <c:explosion val="14"/>
          <c:dLbls>
            <c:dLbl>
              <c:idx val="1"/>
              <c:layout>
                <c:manualLayout>
                  <c:x val="-6.7834343192636716E-3"/>
                  <c:y val="-2.84176090721539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91-DB45-951A-7A67542E6A88}"/>
                </c:ext>
              </c:extLst>
            </c:dLbl>
            <c:dLbl>
              <c:idx val="2"/>
              <c:layout>
                <c:manualLayout>
                  <c:x val="1.526272721834326E-2"/>
                  <c:y val="-1.42088045360769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91-DB45-951A-7A67542E6A8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'zestawienie zużycie'!$A$20:$A$26</c:f>
              <c:strCache>
                <c:ptCount val="7"/>
                <c:pt idx="0">
                  <c:v>Budownictwo mieszkaniowe</c:v>
                </c:pt>
                <c:pt idx="1">
                  <c:v>Użyteczność publiczna</c:v>
                </c:pt>
                <c:pt idx="2">
                  <c:v>Oświetlenie</c:v>
                </c:pt>
                <c:pt idx="3">
                  <c:v>Przedsiębiorstwa, usługi</c:v>
                </c:pt>
                <c:pt idx="4">
                  <c:v>Transport</c:v>
                </c:pt>
                <c:pt idx="5">
                  <c:v>Transport publiczny</c:v>
                </c:pt>
                <c:pt idx="6">
                  <c:v>Przemysł</c:v>
                </c:pt>
              </c:strCache>
            </c:strRef>
          </c:cat>
          <c:val>
            <c:numRef>
              <c:f>'zestawienie zużycie'!$C$20:$C$26</c:f>
              <c:numCache>
                <c:formatCode>0.0</c:formatCode>
                <c:ptCount val="7"/>
                <c:pt idx="0">
                  <c:v>37.842518893614454</c:v>
                </c:pt>
                <c:pt idx="1">
                  <c:v>3.2363556321196314</c:v>
                </c:pt>
                <c:pt idx="2">
                  <c:v>0.47608582837060542</c:v>
                </c:pt>
                <c:pt idx="3">
                  <c:v>8.8135002281254184</c:v>
                </c:pt>
                <c:pt idx="4">
                  <c:v>37.86766921495088</c:v>
                </c:pt>
                <c:pt idx="5">
                  <c:v>0.26236745888296609</c:v>
                </c:pt>
                <c:pt idx="6">
                  <c:v>11.501502743936028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B-7343-AFCA-52DA0B04A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PM2,5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B(a)P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B(a)P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B(a)P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PM2,5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B(a)P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B(a)P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B(a)P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/>
              <a:t>Liczba pojazdów zarejestrowanych na terenie powiatu w latach 2015-2019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6528871391076114E-3"/>
                  <c:y val="5.5555555555555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74-45AD-A077-829F039914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Opr!$B$2:$B$7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xVal>
          <c:yVal>
            <c:numRef>
              <c:f>Opr!$C$2:$C$7</c:f>
              <c:numCache>
                <c:formatCode>#,##0</c:formatCode>
                <c:ptCount val="6"/>
                <c:pt idx="0">
                  <c:v>136018</c:v>
                </c:pt>
                <c:pt idx="1">
                  <c:v>141394</c:v>
                </c:pt>
                <c:pt idx="2">
                  <c:v>145515</c:v>
                </c:pt>
                <c:pt idx="3">
                  <c:v>150495</c:v>
                </c:pt>
                <c:pt idx="4">
                  <c:v>156095</c:v>
                </c:pt>
                <c:pt idx="5">
                  <c:v>158465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174-45AD-A077-829F039914DF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455511688"/>
        <c:axId val="455505128"/>
      </c:scatterChart>
      <c:valAx>
        <c:axId val="455511688"/>
        <c:scaling>
          <c:orientation val="minMax"/>
          <c:max val="2020"/>
          <c:min val="20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5505128"/>
        <c:crosses val="autoZero"/>
        <c:crossBetween val="midCat"/>
      </c:valAx>
      <c:valAx>
        <c:axId val="455505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5511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'1'!$B$12:$B$21</c:f>
              <c:strCache>
                <c:ptCount val="10"/>
                <c:pt idx="0">
                  <c:v>samochodem (indywidualnym)</c:v>
                </c:pt>
                <c:pt idx="1">
                  <c:v>autobusem</c:v>
                </c:pt>
                <c:pt idx="2">
                  <c:v>pieszo</c:v>
                </c:pt>
                <c:pt idx="3">
                  <c:v>samochodem (dwie lub więcej osób) tzw. carpooling</c:v>
                </c:pt>
                <c:pt idx="4">
                  <c:v>pociągiem</c:v>
                </c:pt>
                <c:pt idx="5">
                  <c:v>rowerem (indywidualnym)</c:v>
                </c:pt>
                <c:pt idx="6">
                  <c:v>rowerem wypożyczonym</c:v>
                </c:pt>
                <c:pt idx="7">
                  <c:v>motocyklem/skuterem</c:v>
                </c:pt>
                <c:pt idx="8">
                  <c:v>taksówką</c:v>
                </c:pt>
                <c:pt idx="9">
                  <c:v>inaczej</c:v>
                </c:pt>
              </c:strCache>
            </c:strRef>
          </c:cat>
          <c:val>
            <c:numRef>
              <c:f>'1'!$C$12:$C$21</c:f>
              <c:numCache>
                <c:formatCode>0.0%</c:formatCode>
                <c:ptCount val="10"/>
                <c:pt idx="0">
                  <c:v>0.6857670979667283</c:v>
                </c:pt>
                <c:pt idx="1">
                  <c:v>0.12014787430683918</c:v>
                </c:pt>
                <c:pt idx="2">
                  <c:v>8.1330868761552683E-2</c:v>
                </c:pt>
                <c:pt idx="3">
                  <c:v>6.2846580406654348E-2</c:v>
                </c:pt>
                <c:pt idx="4">
                  <c:v>1.1090573012939002E-2</c:v>
                </c:pt>
                <c:pt idx="5">
                  <c:v>1.6635859519408502E-2</c:v>
                </c:pt>
                <c:pt idx="6">
                  <c:v>3.6968576709796672E-3</c:v>
                </c:pt>
                <c:pt idx="7">
                  <c:v>3.6968576709796672E-3</c:v>
                </c:pt>
                <c:pt idx="8">
                  <c:v>1.8484288354898336E-3</c:v>
                </c:pt>
                <c:pt idx="9">
                  <c:v>1.2939001848428836E-2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B-437E-BE96-D11F89564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2946352"/>
        <c:axId val="422951272"/>
      </c:barChart>
      <c:catAx>
        <c:axId val="422946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2951272"/>
        <c:crosses val="autoZero"/>
        <c:auto val="1"/>
        <c:lblAlgn val="ctr"/>
        <c:lblOffset val="100"/>
        <c:noMultiLvlLbl val="0"/>
      </c:catAx>
      <c:valAx>
        <c:axId val="4229512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29463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776729401861332"/>
          <c:y val="0.22320770645873456"/>
          <c:w val="0.2121519083349713"/>
          <c:h val="0.53967211546396576"/>
        </c:manualLayout>
      </c:layout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'1'!$B$164:$B$172</c:f>
              <c:strCache>
                <c:ptCount val="9"/>
                <c:pt idx="0">
                  <c:v>udzielając dotacji na zakup pojazdów elektrycznych</c:v>
                </c:pt>
                <c:pt idx="1">
                  <c:v>wymieniając tabor autobusowy na pojazdy z napędem elektrycznym</c:v>
                </c:pt>
                <c:pt idx="2">
                  <c:v>udostępniając mieszkańcom mikropojazdy elektrycznych do testów</c:v>
                </c:pt>
                <c:pt idx="3">
                  <c:v>tworząc stację ładowania pojazdów elektrycznych</c:v>
                </c:pt>
                <c:pt idx="4">
                  <c:v>tworząc dedykowane miejsca parkingowych dla pojazdów elektrycznych</c:v>
                </c:pt>
                <c:pt idx="5">
                  <c:v>udzielając dotacji na zakup pojazdów elektrycznych - ludzi nie stac na zakup samochodów elektrycznych, jest problem z zasilaniem</c:v>
                </c:pt>
                <c:pt idx="6">
                  <c:v>udzielając dotacji na zakup pojazdów elektrycznych - wszystkie podane wyżej możliwości</c:v>
                </c:pt>
                <c:pt idx="7">
                  <c:v>organizując dni elektromobilności</c:v>
                </c:pt>
                <c:pt idx="8">
                  <c:v>inne</c:v>
                </c:pt>
              </c:strCache>
            </c:strRef>
          </c:cat>
          <c:val>
            <c:numRef>
              <c:f>'1'!$C$164:$C$172</c:f>
              <c:numCache>
                <c:formatCode>0.0%</c:formatCode>
                <c:ptCount val="9"/>
                <c:pt idx="0">
                  <c:v>0.42910447761194032</c:v>
                </c:pt>
                <c:pt idx="1">
                  <c:v>0.22761194029850745</c:v>
                </c:pt>
                <c:pt idx="2">
                  <c:v>0.10074626865671642</c:v>
                </c:pt>
                <c:pt idx="3">
                  <c:v>0.17164179104477612</c:v>
                </c:pt>
                <c:pt idx="4">
                  <c:v>1.6791044776119403E-2</c:v>
                </c:pt>
                <c:pt idx="5">
                  <c:v>1.8656716417910447E-3</c:v>
                </c:pt>
                <c:pt idx="6">
                  <c:v>1.8656716417910447E-3</c:v>
                </c:pt>
                <c:pt idx="7">
                  <c:v>5.597014925373134E-3</c:v>
                </c:pt>
                <c:pt idx="8">
                  <c:v>4.4776119402985072E-2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F0-41FF-950B-31C6D3EEC2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33173512"/>
        <c:axId val="433167280"/>
      </c:barChart>
      <c:catAx>
        <c:axId val="433173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3167280"/>
        <c:crosses val="autoZero"/>
        <c:auto val="1"/>
        <c:lblAlgn val="ctr"/>
        <c:lblOffset val="100"/>
        <c:noMultiLvlLbl val="0"/>
      </c:catAx>
      <c:valAx>
        <c:axId val="43316728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317351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CO</a:t>
            </a:r>
            <a:r>
              <a:rPr lang="pl-PL" sz="1200" baseline="-25000"/>
              <a:t>2</a:t>
            </a:r>
            <a:r>
              <a:rPr lang="pl-PL" sz="1200"/>
              <a:t>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u="sng" dirty="0"/>
              <a:t>Emisja CO</a:t>
            </a:r>
            <a:r>
              <a:rPr lang="pl-PL" u="sng" baseline="-25000" dirty="0"/>
              <a:t>2</a:t>
            </a:r>
            <a:r>
              <a:rPr lang="pl-PL" dirty="0"/>
              <a:t> na terenie powiatu [%] - sektory</a:t>
            </a:r>
          </a:p>
        </c:rich>
      </c:tx>
      <c:layout>
        <c:manualLayout>
          <c:xMode val="edge"/>
          <c:yMode val="edge"/>
          <c:x val="0.24143428556165444"/>
          <c:y val="3.8257788339931854E-2"/>
        </c:manualLayout>
      </c:layout>
      <c:overlay val="1"/>
    </c:title>
    <c:autoTitleDeleted val="0"/>
    <c:view3D>
      <c:rotX val="30"/>
      <c:rotY val="2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577209098862648E-2"/>
          <c:y val="0.10879629629629629"/>
          <c:w val="0.51941469816272967"/>
          <c:h val="0.77314814814814814"/>
        </c:manualLayout>
      </c:layout>
      <c:pie3DChart>
        <c:varyColors val="1"/>
        <c:ser>
          <c:idx val="0"/>
          <c:order val="0"/>
          <c:tx>
            <c:strRef>
              <c:f>'zestawienie emisja CO2'!$C$20:$C$26</c:f>
              <c:strCache>
                <c:ptCount val="7"/>
                <c:pt idx="0">
                  <c:v>42,6</c:v>
                </c:pt>
                <c:pt idx="1">
                  <c:v>3,5</c:v>
                </c:pt>
                <c:pt idx="2">
                  <c:v>0,6</c:v>
                </c:pt>
                <c:pt idx="3">
                  <c:v>9,1</c:v>
                </c:pt>
                <c:pt idx="4">
                  <c:v>32,0</c:v>
                </c:pt>
                <c:pt idx="5">
                  <c:v>0,2</c:v>
                </c:pt>
                <c:pt idx="6">
                  <c:v>12,0</c:v>
                </c:pt>
              </c:strCache>
            </c:strRef>
          </c:tx>
          <c:explosion val="25"/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0,3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A3C-D441-A2EE-B99A3B36DF2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'zestawienie emisja CO2'!$A$20:$A$26</c:f>
              <c:strCache>
                <c:ptCount val="7"/>
                <c:pt idx="0">
                  <c:v>Budownictwo mieszkaniowe</c:v>
                </c:pt>
                <c:pt idx="1">
                  <c:v>Użyteczność publiczna</c:v>
                </c:pt>
                <c:pt idx="2">
                  <c:v>Oświetlenie</c:v>
                </c:pt>
                <c:pt idx="3">
                  <c:v>Przedsiębiorstwa, usługi</c:v>
                </c:pt>
                <c:pt idx="4">
                  <c:v>Transport</c:v>
                </c:pt>
                <c:pt idx="5">
                  <c:v>Transport publiczny</c:v>
                </c:pt>
                <c:pt idx="6">
                  <c:v>Przemysł</c:v>
                </c:pt>
              </c:strCache>
            </c:strRef>
          </c:cat>
          <c:val>
            <c:numRef>
              <c:f>'zestawienie emisja CO2'!$C$20:$C$26</c:f>
              <c:numCache>
                <c:formatCode>0.0</c:formatCode>
                <c:ptCount val="7"/>
                <c:pt idx="0">
                  <c:v>42.599095009818164</c:v>
                </c:pt>
                <c:pt idx="1">
                  <c:v>3.4860346796169162</c:v>
                </c:pt>
                <c:pt idx="2">
                  <c:v>0.58043889956591899</c:v>
                </c:pt>
                <c:pt idx="3">
                  <c:v>9.0736710393077242</c:v>
                </c:pt>
                <c:pt idx="4">
                  <c:v>31.987267441781093</c:v>
                </c:pt>
                <c:pt idx="5">
                  <c:v>0.24847206842695302</c:v>
                </c:pt>
                <c:pt idx="6">
                  <c:v>12.025020861483215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C-8147-9D50-ECFE859C1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776729401861332"/>
          <c:y val="0.22320770645873456"/>
          <c:w val="0.2121519083349713"/>
          <c:h val="0.53967211546396576"/>
        </c:manualLayout>
      </c:layout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200"/>
              <a:t>Emisja CO</a:t>
            </a:r>
            <a:r>
              <a:rPr lang="pl-PL" sz="1200" baseline="-25000"/>
              <a:t>2</a:t>
            </a:r>
            <a:r>
              <a:rPr lang="pl-PL" sz="1200"/>
              <a:t> na terenie </a:t>
            </a:r>
            <a:r>
              <a:rPr lang="pl-PL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powiatu</a:t>
            </a:r>
            <a:r>
              <a:rPr lang="pl-PL" sz="1200"/>
              <a:t> [%]</a:t>
            </a:r>
          </a:p>
        </c:rich>
      </c:tx>
      <c:layout>
        <c:manualLayout>
          <c:xMode val="edge"/>
          <c:yMode val="edge"/>
          <c:x val="0.28447469230459982"/>
          <c:y val="2.7777777777777776E-2"/>
        </c:manualLayout>
      </c:layout>
      <c:overlay val="1"/>
    </c:title>
    <c:autoTitleDeleted val="0"/>
    <c:view3D>
      <c:rotX val="30"/>
      <c:rotY val="22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u="sng" dirty="0"/>
              <a:t>Końcowe zużycie energii</a:t>
            </a:r>
            <a:r>
              <a:rPr lang="pl-PL" dirty="0"/>
              <a:t> na terenie powiatu [%] - paliwa</a:t>
            </a:r>
          </a:p>
        </c:rich>
      </c:tx>
      <c:layout>
        <c:manualLayout>
          <c:xMode val="edge"/>
          <c:yMode val="edge"/>
          <c:x val="0.18602362376851636"/>
          <c:y val="3.2294733416737942E-2"/>
        </c:manualLayout>
      </c:layout>
      <c:overlay val="1"/>
    </c:title>
    <c:autoTitleDeleted val="0"/>
    <c:view3D>
      <c:rotX val="30"/>
      <c:rotY val="24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'zestawienie zużycie'!$B$16:$J$16</c:f>
              <c:strCache>
                <c:ptCount val="9"/>
                <c:pt idx="0">
                  <c:v>10,4</c:v>
                </c:pt>
                <c:pt idx="1">
                  <c:v>6,0</c:v>
                </c:pt>
                <c:pt idx="2">
                  <c:v>16,2</c:v>
                </c:pt>
                <c:pt idx="3">
                  <c:v>24,8</c:v>
                </c:pt>
                <c:pt idx="4">
                  <c:v>0,5</c:v>
                </c:pt>
                <c:pt idx="5">
                  <c:v>4,1</c:v>
                </c:pt>
                <c:pt idx="6">
                  <c:v>15,0</c:v>
                </c:pt>
                <c:pt idx="7">
                  <c:v>17,5</c:v>
                </c:pt>
                <c:pt idx="8">
                  <c:v>5,6</c:v>
                </c:pt>
              </c:strCache>
            </c:strRef>
          </c:tx>
          <c:explosion val="25"/>
          <c:dLbls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5,7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B3A-2541-B235-B5BF4B9F13E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'zestawienie zużycie'!$B$14:$J$14</c:f>
              <c:strCache>
                <c:ptCount val="9"/>
                <c:pt idx="0">
                  <c:v>energia elektryczna</c:v>
                </c:pt>
                <c:pt idx="1">
                  <c:v>ciepło sieciowe</c:v>
                </c:pt>
                <c:pt idx="2">
                  <c:v>gaz</c:v>
                </c:pt>
                <c:pt idx="3">
                  <c:v>węgiel</c:v>
                </c:pt>
                <c:pt idx="4">
                  <c:v>olej opałowy</c:v>
                </c:pt>
                <c:pt idx="5">
                  <c:v>drewno</c:v>
                </c:pt>
                <c:pt idx="6">
                  <c:v>benzyna silnikowa</c:v>
                </c:pt>
                <c:pt idx="7">
                  <c:v>olej napędowy</c:v>
                </c:pt>
                <c:pt idx="8">
                  <c:v>LPG Transport</c:v>
                </c:pt>
              </c:strCache>
            </c:strRef>
          </c:cat>
          <c:val>
            <c:numRef>
              <c:f>'zestawienie zużycie'!$B$16:$J$16</c:f>
              <c:numCache>
                <c:formatCode>0.0</c:formatCode>
                <c:ptCount val="9"/>
                <c:pt idx="0">
                  <c:v>10.35511791387545</c:v>
                </c:pt>
                <c:pt idx="1">
                  <c:v>5.9622473330848189</c:v>
                </c:pt>
                <c:pt idx="2">
                  <c:v>16.176822538233964</c:v>
                </c:pt>
                <c:pt idx="3">
                  <c:v>24.757208503894631</c:v>
                </c:pt>
                <c:pt idx="4">
                  <c:v>0.48183831598163535</c:v>
                </c:pt>
                <c:pt idx="5">
                  <c:v>4.1367287210956354</c:v>
                </c:pt>
                <c:pt idx="6">
                  <c:v>15.010896859209629</c:v>
                </c:pt>
                <c:pt idx="7">
                  <c:v>17.492407003406669</c:v>
                </c:pt>
                <c:pt idx="8">
                  <c:v>5.6267328112175488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1-914D-B646-D8839BA46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599F277-8693-4D03-96BC-C28A56434D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0F00EED-60BE-41D7-8391-D754A5F69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5EB37-DAD4-4466-B2EF-40BA4F660204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8E104E7-C10D-43AA-9229-A57B3A4E99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01504C6-7447-47FB-83C0-E567A5FB88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EC3B6-63B7-4BE0-B5E0-D6E0887C08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1172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12956-B640-4DBF-959B-7C75667FC352}" type="datetimeFigureOut">
              <a:rPr lang="pl-PL"/>
              <a:pPr>
                <a:defRPr/>
              </a:pPr>
              <a:t>22.03.2021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96D07-240A-4727-84C2-EE3318DCE2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75623-54CC-4D44-8178-CB81F0351AF0}" type="datetimeFigureOut">
              <a:rPr lang="pl-PL"/>
              <a:pPr>
                <a:defRPr/>
              </a:pPr>
              <a:t>22.03.2021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A3EE4-14DA-403F-92CA-92DD2DD6FF2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0B381-B77D-4CF4-88E6-3B0DC5EA0D14}" type="datetimeFigureOut">
              <a:rPr lang="pl-PL"/>
              <a:pPr>
                <a:defRPr/>
              </a:pPr>
              <a:t>22.03.2021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3C7D-DDF0-4202-9B5A-DD316598E0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F98C-CA98-4281-BC48-DC69C2DD058F}" type="datetimeFigureOut">
              <a:rPr lang="pl-PL"/>
              <a:pPr>
                <a:defRPr/>
              </a:pPr>
              <a:t>22.03.2021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498B-4C5A-4A22-894E-2C4B82BCB2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8" name="Picture 3" descr="C:\Users\Ola\Desktop\slajdy CIESZLAB 2.jpg">
            <a:extLst>
              <a:ext uri="{FF2B5EF4-FFF2-40B4-BE49-F238E27FC236}">
                <a16:creationId xmlns:a16="http://schemas.microsoft.com/office/drawing/2014/main" id="{26D9CEFA-4190-472C-81A1-6071ADF52A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3108" y="6769"/>
            <a:ext cx="9140131" cy="685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209E6595-52F3-4DD0-B40D-8AEE90E0539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17140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 tIns="720000" rIns="54000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solidFill>
                <a:srgbClr val="00469C"/>
              </a:solidFill>
              <a:latin typeface="Poppins" pitchFamily="50" charset="-18"/>
              <a:cs typeface="Poppins" pitchFamily="50" charset="-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Calibri Light" panose="020F0302020204030204" pitchFamily="34" charset="0"/>
            </a:endParaRPr>
          </a:p>
        </p:txBody>
      </p:sp>
      <p:sp>
        <p:nvSpPr>
          <p:cNvPr id="10" name="TextBox 31">
            <a:extLst>
              <a:ext uri="{FF2B5EF4-FFF2-40B4-BE49-F238E27FC236}">
                <a16:creationId xmlns:a16="http://schemas.microsoft.com/office/drawing/2014/main" id="{06C454E6-8DEC-4B5C-BFCD-0475443040DF}"/>
              </a:ext>
            </a:extLst>
          </p:cNvPr>
          <p:cNvSpPr txBox="1"/>
          <p:nvPr userDrawn="1"/>
        </p:nvSpPr>
        <p:spPr>
          <a:xfrm>
            <a:off x="23108" y="1059505"/>
            <a:ext cx="9140131" cy="1071402"/>
          </a:xfrm>
          <a:prstGeom prst="rect">
            <a:avLst/>
          </a:prstGeom>
          <a:noFill/>
        </p:spPr>
        <p:txBody>
          <a:bodyPr wrap="square" lIns="1080000" tIns="0" rIns="1080000" bIns="360000" rtlCol="0">
            <a:spAutoFit/>
          </a:bodyPr>
          <a:lstStyle/>
          <a:p>
            <a:pPr>
              <a:spcBef>
                <a:spcPts val="1200"/>
              </a:spcBef>
            </a:pPr>
            <a:endParaRPr lang="pl-PL" dirty="0">
              <a:latin typeface="Calibri Light" panose="020F0302020204030204" pitchFamily="34" charset="0"/>
            </a:endParaRPr>
          </a:p>
          <a:p>
            <a:pPr>
              <a:spcBef>
                <a:spcPts val="1200"/>
              </a:spcBef>
            </a:pPr>
            <a:endParaRPr lang="pl-PL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4E654-775D-4AF2-B4F3-A0E9C4C3B835}" type="datetimeFigureOut">
              <a:rPr lang="pl-PL"/>
              <a:pPr>
                <a:defRPr/>
              </a:pPr>
              <a:t>22.03.2021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F34B6-FC5A-40DB-9E2A-54A5C99303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7" name="Picture 3" descr="C:\Users\Ola\Desktop\slajdy CIESZLAB 2.jpg">
            <a:extLst>
              <a:ext uri="{FF2B5EF4-FFF2-40B4-BE49-F238E27FC236}">
                <a16:creationId xmlns:a16="http://schemas.microsoft.com/office/drawing/2014/main" id="{C3669227-EB29-4BF1-B7BF-60966316A4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013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8D89432C-DF72-4810-BEE8-3E068A9CC34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20265" y="831005"/>
            <a:ext cx="9144000" cy="94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6000" tIns="576000" rIns="54000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solidFill>
                <a:srgbClr val="00469C"/>
              </a:solidFill>
              <a:latin typeface="Poppins" pitchFamily="50" charset="-18"/>
              <a:cs typeface="Poppins" pitchFamily="50" charset="-18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DC1AE-806A-48D7-B6AD-A98838534553}" type="datetimeFigureOut">
              <a:rPr lang="pl-PL"/>
              <a:pPr>
                <a:defRPr/>
              </a:pPr>
              <a:t>22.03.2021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4E9A-04C6-4C76-AAD2-9E5B4D5B60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8" name="Picture 3" descr="C:\Users\Ola\Desktop\slajdy CIESZLAB 2.jpg">
            <a:extLst>
              <a:ext uri="{FF2B5EF4-FFF2-40B4-BE49-F238E27FC236}">
                <a16:creationId xmlns:a16="http://schemas.microsoft.com/office/drawing/2014/main" id="{E993FB5B-DC68-4BD3-905E-636928320F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91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F3847F06-28D7-490B-8CCD-4D42AB93562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276" y="0"/>
            <a:ext cx="58681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 tIns="1368000" rIns="54000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solidFill>
                <a:srgbClr val="00469C"/>
              </a:solidFill>
              <a:latin typeface="Poppins" pitchFamily="50" charset="-18"/>
              <a:cs typeface="Poppins" pitchFamily="50" charset="-18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0A505128-C0E7-4FB2-9DC8-F23562CA17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2132856"/>
            <a:ext cx="58681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 tIns="144000" rIns="540000" bIns="0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endParaRPr lang="pl-PL" b="1" dirty="0">
              <a:solidFill>
                <a:srgbClr val="00469C"/>
              </a:solidFill>
              <a:latin typeface="Poppins" pitchFamily="50" charset="-18"/>
              <a:cs typeface="Poppins" pitchFamily="50" charset="-18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D494-CAE6-45C2-BBB2-B383B1D92145}" type="datetimeFigureOut">
              <a:rPr lang="pl-PL"/>
              <a:pPr>
                <a:defRPr/>
              </a:pPr>
              <a:t>22.03.2021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75E52-AF73-4349-910E-20E31FEF5F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95126-8A52-4A17-BAAE-ABC42CD82C0C}" type="datetimeFigureOut">
              <a:rPr lang="pl-PL"/>
              <a:pPr>
                <a:defRPr/>
              </a:pPr>
              <a:t>22.03.2021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8F1D2-83B3-44D9-8F0B-B01154F333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606B9-9C8E-4162-A755-8CBB1016A2FA}" type="datetimeFigureOut">
              <a:rPr lang="pl-PL"/>
              <a:pPr>
                <a:defRPr/>
              </a:pPr>
              <a:t>22.03.2021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9656D-69C8-4AA3-8637-A859008D13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BB870-0668-4F2A-A5F4-F7882DFCF470}" type="datetimeFigureOut">
              <a:rPr lang="pl-PL"/>
              <a:pPr>
                <a:defRPr/>
              </a:pPr>
              <a:t>22.03.2021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3D626-54C0-427B-B570-F7846FAD66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E1233-BA26-48F9-B029-8931B5E2E5E3}" type="datetimeFigureOut">
              <a:rPr lang="pl-PL"/>
              <a:pPr>
                <a:defRPr/>
              </a:pPr>
              <a:t>22.03.2021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81075-4182-4ACF-A6B4-4D17E527C6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76BFA6-E5AC-4410-986C-C66B3A7AEEB0}" type="datetimeFigureOut">
              <a:rPr lang="pl-PL"/>
              <a:pPr>
                <a:defRPr/>
              </a:pPr>
              <a:t>22.03.2021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CA4DE4-555E-4651-95BA-2841811A69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7" Type="http://schemas.openxmlformats.org/officeDocument/2006/relationships/image" Target="../media/image8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7" Type="http://schemas.openxmlformats.org/officeDocument/2006/relationships/image" Target="../media/image8.jpe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7" Type="http://schemas.openxmlformats.org/officeDocument/2006/relationships/image" Target="../media/image8.jpe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7" Type="http://schemas.openxmlformats.org/officeDocument/2006/relationships/image" Target="../media/image8.jpe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1" name="Obraz 4" descr="Prezentacja PP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6512" y="-27384"/>
            <a:ext cx="9181807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2952328" y="1492997"/>
            <a:ext cx="6190854" cy="1944489"/>
          </a:xfrm>
          <a:prstGeom prst="rect">
            <a:avLst/>
          </a:prstGeom>
        </p:spPr>
        <p:txBody>
          <a:bodyPr lIns="540000" tIns="72000" rIns="540000" bIns="72000">
            <a:noAutofit/>
          </a:bodyPr>
          <a:lstStyle>
            <a:lvl1pPr algn="r">
              <a:defRPr sz="3600" b="0" cap="none">
                <a:solidFill>
                  <a:schemeClr val="bg1"/>
                </a:solidFill>
                <a:latin typeface="Lato" pitchFamily="34" charset="-18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latin typeface="Calibri Light" panose="020F0302020204030204" pitchFamily="34" charset="0"/>
              </a:rPr>
              <a:t>Strategia Rozwoju Elektromobilności </a:t>
            </a:r>
            <a:br>
              <a:rPr lang="pl-PL" b="1" dirty="0">
                <a:latin typeface="Calibri Light" panose="020F0302020204030204" pitchFamily="34" charset="0"/>
              </a:rPr>
            </a:br>
            <a:r>
              <a:rPr lang="pl-PL" b="1" dirty="0">
                <a:latin typeface="Calibri Light" panose="020F0302020204030204" pitchFamily="34" charset="0"/>
              </a:rPr>
              <a:t>Powiatu Cieszyńskiego </a:t>
            </a:r>
            <a:br>
              <a:rPr lang="pl-PL" b="1" dirty="0">
                <a:latin typeface="Calibri Light" panose="020F0302020204030204" pitchFamily="34" charset="0"/>
              </a:rPr>
            </a:br>
            <a:r>
              <a:rPr lang="pl-PL" b="1" dirty="0">
                <a:latin typeface="Calibri Light" panose="020F0302020204030204" pitchFamily="34" charset="0"/>
              </a:rPr>
              <a:t>na lata 2020-2035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952328" y="4365104"/>
            <a:ext cx="6191672" cy="1323439"/>
          </a:xfrm>
          <a:prstGeom prst="rect">
            <a:avLst/>
          </a:prstGeom>
          <a:noFill/>
        </p:spPr>
        <p:txBody>
          <a:bodyPr wrap="square" lIns="540000" rIns="540000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latin typeface="Poppins" pitchFamily="50" charset="-18"/>
                <a:cs typeface="Poppins" pitchFamily="50" charset="-18"/>
              </a:rPr>
              <a:t>Adam Dzida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latin typeface="Poppins" pitchFamily="50" charset="-18"/>
                <a:cs typeface="Poppins" pitchFamily="50" charset="-18"/>
              </a:rPr>
              <a:t>Dawid Zieliński </a:t>
            </a:r>
          </a:p>
          <a:p>
            <a:pPr algn="r" fontAlgn="auto">
              <a:spcAft>
                <a:spcPts val="0"/>
              </a:spcAft>
              <a:defRPr/>
            </a:pPr>
            <a:endParaRPr lang="pl-PL" sz="1600" dirty="0">
              <a:solidFill>
                <a:schemeClr val="bg1"/>
              </a:solidFill>
              <a:latin typeface="Poppins" pitchFamily="50" charset="-18"/>
              <a:cs typeface="Poppins" pitchFamily="50" charset="-18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latin typeface="Poppins" pitchFamily="50" charset="-18"/>
                <a:cs typeface="Poppins" pitchFamily="50" charset="-18"/>
              </a:rPr>
              <a:t>Cieszyn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latin typeface="Poppins" pitchFamily="50" charset="-18"/>
                <a:cs typeface="Poppins" pitchFamily="50" charset="-18"/>
              </a:rPr>
              <a:t>12.03.2021 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8CB2FD-B299-4BDB-BCEF-277D87A1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/>
          <a:lstStyle/>
          <a:p>
            <a:r>
              <a:rPr lang="pl-PL" sz="2800" b="1" dirty="0">
                <a:solidFill>
                  <a:schemeClr val="tx2"/>
                </a:solidFill>
              </a:rPr>
              <a:t>Wyniki inwentaryzacji emisji na terenie powiatu - sektory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AECBAA-8C1B-4889-A7A3-D447E077D8EF}"/>
              </a:ext>
            </a:extLst>
          </p:cNvPr>
          <p:cNvSpPr txBox="1"/>
          <p:nvPr/>
        </p:nvSpPr>
        <p:spPr>
          <a:xfrm>
            <a:off x="380822" y="1268760"/>
            <a:ext cx="7787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+mn-cs"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56C89C0-4ABE-EE42-AE47-ECBFF1977D00}"/>
              </a:ext>
            </a:extLst>
          </p:cNvPr>
          <p:cNvGraphicFramePr/>
          <p:nvPr/>
        </p:nvGraphicFramePr>
        <p:xfrm>
          <a:off x="827584" y="1264196"/>
          <a:ext cx="6696744" cy="446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/>
          <p:nvPr/>
        </p:nvGraphicFramePr>
        <p:xfrm>
          <a:off x="1602105" y="1809115"/>
          <a:ext cx="5939790" cy="323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3013899"/>
              </p:ext>
            </p:extLst>
          </p:nvPr>
        </p:nvGraphicFramePr>
        <p:xfrm>
          <a:off x="755576" y="1417638"/>
          <a:ext cx="7787208" cy="4315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199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8CB2FD-B299-4BDB-BCEF-277D87A1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49698"/>
            <a:ext cx="8784976" cy="1143000"/>
          </a:xfrm>
        </p:spPr>
        <p:txBody>
          <a:bodyPr/>
          <a:lstStyle/>
          <a:p>
            <a:r>
              <a:rPr lang="pl-PL" sz="2800" b="1" dirty="0">
                <a:solidFill>
                  <a:schemeClr val="tx2"/>
                </a:solidFill>
              </a:rPr>
              <a:t>Wyniki inwentaryzacji emisji na terenie powiatu - paliwa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AECBAA-8C1B-4889-A7A3-D447E077D8EF}"/>
              </a:ext>
            </a:extLst>
          </p:cNvPr>
          <p:cNvSpPr txBox="1"/>
          <p:nvPr/>
        </p:nvSpPr>
        <p:spPr>
          <a:xfrm>
            <a:off x="380822" y="1268760"/>
            <a:ext cx="7787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+mn-cs"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56C89C0-4ABE-EE42-AE47-ECBFF1977D00}"/>
              </a:ext>
            </a:extLst>
          </p:cNvPr>
          <p:cNvGraphicFramePr/>
          <p:nvPr/>
        </p:nvGraphicFramePr>
        <p:xfrm>
          <a:off x="827584" y="1264196"/>
          <a:ext cx="6696744" cy="446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/>
          <p:nvPr/>
        </p:nvGraphicFramePr>
        <p:xfrm>
          <a:off x="3347864" y="2449319"/>
          <a:ext cx="7362134" cy="4171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805475"/>
              </p:ext>
            </p:extLst>
          </p:nvPr>
        </p:nvGraphicFramePr>
        <p:xfrm>
          <a:off x="827584" y="1268760"/>
          <a:ext cx="7433615" cy="454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456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8CB2FD-B299-4BDB-BCEF-277D87A1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22" y="274638"/>
            <a:ext cx="8579296" cy="1143000"/>
          </a:xfrm>
        </p:spPr>
        <p:txBody>
          <a:bodyPr/>
          <a:lstStyle/>
          <a:p>
            <a:r>
              <a:rPr lang="pl-PL" sz="2800" b="1" dirty="0">
                <a:solidFill>
                  <a:schemeClr val="tx2"/>
                </a:solidFill>
              </a:rPr>
              <a:t>Wyniki inwentaryzacji emisji na terenie powiatu - paliwa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AECBAA-8C1B-4889-A7A3-D447E077D8EF}"/>
              </a:ext>
            </a:extLst>
          </p:cNvPr>
          <p:cNvSpPr txBox="1"/>
          <p:nvPr/>
        </p:nvSpPr>
        <p:spPr>
          <a:xfrm>
            <a:off x="380822" y="1268760"/>
            <a:ext cx="7787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+mn-cs"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56C89C0-4ABE-EE42-AE47-ECBFF1977D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148690"/>
              </p:ext>
            </p:extLst>
          </p:nvPr>
        </p:nvGraphicFramePr>
        <p:xfrm>
          <a:off x="827584" y="1264196"/>
          <a:ext cx="6696744" cy="446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680569"/>
              </p:ext>
            </p:extLst>
          </p:nvPr>
        </p:nvGraphicFramePr>
        <p:xfrm>
          <a:off x="827584" y="1417638"/>
          <a:ext cx="7340446" cy="4315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4947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8CB2FD-B299-4BDB-BCEF-277D87A1C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chemeClr val="tx2"/>
                </a:solidFill>
              </a:rPr>
              <a:t>Wyniki inwentaryzacji emisji na terenie powiatu - transport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AECBAA-8C1B-4889-A7A3-D447E077D8EF}"/>
              </a:ext>
            </a:extLst>
          </p:cNvPr>
          <p:cNvSpPr txBox="1"/>
          <p:nvPr/>
        </p:nvSpPr>
        <p:spPr>
          <a:xfrm>
            <a:off x="380822" y="1268760"/>
            <a:ext cx="7787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+mn-cs"/>
            </a:endParaRPr>
          </a:p>
        </p:txBody>
      </p:sp>
      <p:graphicFrame>
        <p:nvGraphicFramePr>
          <p:cNvPr id="4" name="Chart 16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/>
          <p:nvPr/>
        </p:nvGraphicFramePr>
        <p:xfrm>
          <a:off x="2033587" y="1809115"/>
          <a:ext cx="5076825" cy="323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0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/>
          <p:nvPr/>
        </p:nvGraphicFramePr>
        <p:xfrm>
          <a:off x="1602105" y="1790700"/>
          <a:ext cx="593979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20">
            <a:extLst>
              <a:ext uri="{FF2B5EF4-FFF2-40B4-BE49-F238E27FC236}">
                <a16:creationId xmlns:a16="http://schemas.microsoft.com/office/drawing/2014/main" id="{5ABE8FF0-D870-5949-8E4C-8B2A48D505A5}"/>
              </a:ext>
            </a:extLst>
          </p:cNvPr>
          <p:cNvGraphicFramePr/>
          <p:nvPr/>
        </p:nvGraphicFramePr>
        <p:xfrm>
          <a:off x="1754505" y="1943100"/>
          <a:ext cx="593979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20">
            <a:extLst>
              <a:ext uri="{FF2B5EF4-FFF2-40B4-BE49-F238E27FC236}">
                <a16:creationId xmlns:a16="http://schemas.microsoft.com/office/drawing/2014/main" id="{B8F88DA9-B709-8244-843A-72BE5085515E}"/>
              </a:ext>
            </a:extLst>
          </p:cNvPr>
          <p:cNvGraphicFramePr/>
          <p:nvPr/>
        </p:nvGraphicFramePr>
        <p:xfrm>
          <a:off x="1906905" y="2095500"/>
          <a:ext cx="593979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E1F71EB7-C5D4-FA4A-A0F3-E8C64D5F6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381175"/>
              </p:ext>
            </p:extLst>
          </p:nvPr>
        </p:nvGraphicFramePr>
        <p:xfrm>
          <a:off x="827584" y="1457896"/>
          <a:ext cx="7560841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3523">
                  <a:extLst>
                    <a:ext uri="{9D8B030D-6E8A-4147-A177-3AD203B41FA5}">
                      <a16:colId xmlns:a16="http://schemas.microsoft.com/office/drawing/2014/main" val="2683914935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018294085"/>
                    </a:ext>
                  </a:extLst>
                </a:gridCol>
                <a:gridCol w="1303450">
                  <a:extLst>
                    <a:ext uri="{9D8B030D-6E8A-4147-A177-3AD203B41FA5}">
                      <a16:colId xmlns:a16="http://schemas.microsoft.com/office/drawing/2014/main" val="1214834412"/>
                    </a:ext>
                  </a:extLst>
                </a:gridCol>
                <a:gridCol w="896381">
                  <a:extLst>
                    <a:ext uri="{9D8B030D-6E8A-4147-A177-3AD203B41FA5}">
                      <a16:colId xmlns:a16="http://schemas.microsoft.com/office/drawing/2014/main" val="1402699300"/>
                    </a:ext>
                  </a:extLst>
                </a:gridCol>
                <a:gridCol w="1002814">
                  <a:extLst>
                    <a:ext uri="{9D8B030D-6E8A-4147-A177-3AD203B41FA5}">
                      <a16:colId xmlns:a16="http://schemas.microsoft.com/office/drawing/2014/main" val="1999719045"/>
                    </a:ext>
                  </a:extLst>
                </a:gridCol>
                <a:gridCol w="1107173">
                  <a:extLst>
                    <a:ext uri="{9D8B030D-6E8A-4147-A177-3AD203B41FA5}">
                      <a16:colId xmlns:a16="http://schemas.microsoft.com/office/drawing/2014/main" val="1020927570"/>
                    </a:ext>
                  </a:extLst>
                </a:gridCol>
              </a:tblGrid>
              <a:tr h="202078">
                <a:tc gridSpan="6"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Zużycie - Transport [MWh/rok]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599092"/>
                  </a:ext>
                </a:extLst>
              </a:tr>
              <a:tr h="20207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Benzyna silnikowa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Olej napędowy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LPG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Suma: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Procentowo: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58421956"/>
                  </a:ext>
                </a:extLst>
              </a:tr>
              <a:tr h="202078">
                <a:tc>
                  <a:txBody>
                    <a:bodyPr/>
                    <a:lstStyle/>
                    <a:p>
                      <a:pPr algn="l"/>
                      <a:r>
                        <a:rPr lang="pl-PL" sz="1400">
                          <a:effectLst/>
                        </a:rPr>
                        <a:t>Transport publiczny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-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9960,71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-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9960,71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0,69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7476575"/>
                  </a:ext>
                </a:extLst>
              </a:tr>
              <a:tr h="202078">
                <a:tc>
                  <a:txBody>
                    <a:bodyPr/>
                    <a:lstStyle/>
                    <a:p>
                      <a:pPr algn="l"/>
                      <a:r>
                        <a:rPr lang="pl-PL" sz="1400">
                          <a:effectLst/>
                        </a:rPr>
                        <a:t>Drogi krajowe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192708,51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298210,72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39063,36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529982,58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36,61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81736231"/>
                  </a:ext>
                </a:extLst>
              </a:tr>
              <a:tr h="202078">
                <a:tc>
                  <a:txBody>
                    <a:bodyPr/>
                    <a:lstStyle/>
                    <a:p>
                      <a:pPr algn="l"/>
                      <a:r>
                        <a:rPr lang="pl-PL" sz="1400">
                          <a:effectLst/>
                        </a:rPr>
                        <a:t>Drogi wojewódzkie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91215,69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84722,10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18092,84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194030,63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13,40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00245999"/>
                  </a:ext>
                </a:extLst>
              </a:tr>
              <a:tr h="202078">
                <a:tc>
                  <a:txBody>
                    <a:bodyPr/>
                    <a:lstStyle/>
                    <a:p>
                      <a:pPr algn="l"/>
                      <a:r>
                        <a:rPr lang="pl-PL" sz="1400">
                          <a:effectLst/>
                        </a:rPr>
                        <a:t>Drogi powiatowe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152882,66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144991,84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30251,99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328126,49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22,67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10675827"/>
                  </a:ext>
                </a:extLst>
              </a:tr>
              <a:tr h="202078">
                <a:tc>
                  <a:txBody>
                    <a:bodyPr/>
                    <a:lstStyle/>
                    <a:p>
                      <a:pPr algn="l"/>
                      <a:r>
                        <a:rPr lang="pl-PL" sz="1400">
                          <a:effectLst/>
                        </a:rPr>
                        <a:t>Drogi gminne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133077,86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126209,23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126209,23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385496,32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26,63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43016828"/>
                  </a:ext>
                </a:extLst>
              </a:tr>
              <a:tr h="202078">
                <a:tc>
                  <a:txBody>
                    <a:bodyPr/>
                    <a:lstStyle/>
                    <a:p>
                      <a:pPr algn="l"/>
                      <a:r>
                        <a:rPr lang="pl-PL" sz="1400">
                          <a:effectLst/>
                        </a:rPr>
                        <a:t>Suma: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569884,72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664094,59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213617,42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1447596,73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20240908"/>
                  </a:ext>
                </a:extLst>
              </a:tr>
              <a:tr h="202078">
                <a:tc>
                  <a:txBody>
                    <a:bodyPr/>
                    <a:lstStyle/>
                    <a:p>
                      <a:pPr algn="l"/>
                      <a:r>
                        <a:rPr lang="pl-PL" sz="1400">
                          <a:effectLst/>
                        </a:rPr>
                        <a:t>Procentowo: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39,37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45,88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14,76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08441737"/>
                  </a:ext>
                </a:extLst>
              </a:tr>
            </a:tbl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00000000-0008-0000-0C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568775"/>
              </p:ext>
            </p:extLst>
          </p:nvPr>
        </p:nvGraphicFramePr>
        <p:xfrm>
          <a:off x="1738909" y="3548516"/>
          <a:ext cx="61372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55204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8CB2FD-B299-4BDB-BCEF-277D87A1C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chemeClr val="tx2"/>
                </a:solidFill>
              </a:rPr>
              <a:t>Jakość powietrza - monitoring</a:t>
            </a:r>
          </a:p>
        </p:txBody>
      </p:sp>
      <p:graphicFrame>
        <p:nvGraphicFramePr>
          <p:cNvPr id="4" name="Chart 16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/>
          <p:nvPr/>
        </p:nvGraphicFramePr>
        <p:xfrm>
          <a:off x="2033587" y="1809115"/>
          <a:ext cx="5076825" cy="323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Obraz 9">
            <a:extLst>
              <a:ext uri="{FF2B5EF4-FFF2-40B4-BE49-F238E27FC236}">
                <a16:creationId xmlns:a16="http://schemas.microsoft.com/office/drawing/2014/main" id="{0D246619-A42C-1B41-8B96-EFDCBE0936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6301"/>
            <a:ext cx="4284980" cy="4901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36B52B4A-34AC-D340-A7F9-F2613B750078}"/>
              </a:ext>
            </a:extLst>
          </p:cNvPr>
          <p:cNvSpPr/>
          <p:nvPr/>
        </p:nvSpPr>
        <p:spPr>
          <a:xfrm>
            <a:off x="4211960" y="1831586"/>
            <a:ext cx="4572000" cy="2262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400"/>
              </a:spcAft>
              <a:buFont typeface="Symbol" pitchFamily="2" charset="2"/>
              <a:buChar char=""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Aglomeracja Górnośląska (kod strefy: PL2401),</a:t>
            </a:r>
          </a:p>
          <a:p>
            <a:pPr marL="342900" lvl="0" indent="-342900" algn="just">
              <a:lnSpc>
                <a:spcPct val="115000"/>
              </a:lnSpc>
              <a:spcAft>
                <a:spcPts val="400"/>
              </a:spcAft>
              <a:buFont typeface="Symbol" pitchFamily="2" charset="2"/>
              <a:buChar char=""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Aglomeracja Rybnicko – Jastrzębska (kod strefy: PL2402),</a:t>
            </a:r>
          </a:p>
          <a:p>
            <a:pPr marL="342900" lvl="0" indent="-342900" algn="just">
              <a:lnSpc>
                <a:spcPct val="115000"/>
              </a:lnSpc>
              <a:spcAft>
                <a:spcPts val="400"/>
              </a:spcAft>
              <a:buFont typeface="Symbol" pitchFamily="2" charset="2"/>
              <a:buChar char=""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miasto Bielsko – Biała (kod strefy: PL2403),</a:t>
            </a:r>
          </a:p>
          <a:p>
            <a:pPr marL="342900" lvl="0" indent="-342900" algn="just">
              <a:lnSpc>
                <a:spcPct val="115000"/>
              </a:lnSpc>
              <a:spcAft>
                <a:spcPts val="400"/>
              </a:spcAft>
              <a:buFont typeface="Symbol" pitchFamily="2" charset="2"/>
              <a:buChar char=""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miasto Częstochowa (kod strefy: PL2404),</a:t>
            </a:r>
          </a:p>
          <a:p>
            <a:pPr marL="342900" lvl="0" indent="-342900" algn="just">
              <a:lnSpc>
                <a:spcPct val="115000"/>
              </a:lnSpc>
              <a:spcAft>
                <a:spcPts val="400"/>
              </a:spcAft>
              <a:buFont typeface="Symbol" pitchFamily="2" charset="2"/>
              <a:buChar char=""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strefa śląska (kod strefy: PL2405), w której leży cały obszar powiatu cieszyńskiego.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47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8CB2FD-B299-4BDB-BCEF-277D87A1C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chemeClr val="tx2"/>
                </a:solidFill>
              </a:rPr>
              <a:t>Jakość powietrza - monitoring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AECBAA-8C1B-4889-A7A3-D447E077D8EF}"/>
              </a:ext>
            </a:extLst>
          </p:cNvPr>
          <p:cNvSpPr txBox="1"/>
          <p:nvPr/>
        </p:nvSpPr>
        <p:spPr>
          <a:xfrm>
            <a:off x="380822" y="1268760"/>
            <a:ext cx="7787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+mn-cs"/>
            </a:endParaRPr>
          </a:p>
        </p:txBody>
      </p:sp>
      <p:graphicFrame>
        <p:nvGraphicFramePr>
          <p:cNvPr id="4" name="Chart 16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/>
          <p:nvPr/>
        </p:nvGraphicFramePr>
        <p:xfrm>
          <a:off x="2033587" y="1809115"/>
          <a:ext cx="5076825" cy="323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0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/>
          <p:nvPr/>
        </p:nvGraphicFramePr>
        <p:xfrm>
          <a:off x="1602105" y="1790700"/>
          <a:ext cx="593979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20">
            <a:extLst>
              <a:ext uri="{FF2B5EF4-FFF2-40B4-BE49-F238E27FC236}">
                <a16:creationId xmlns:a16="http://schemas.microsoft.com/office/drawing/2014/main" id="{5ABE8FF0-D870-5949-8E4C-8B2A48D505A5}"/>
              </a:ext>
            </a:extLst>
          </p:cNvPr>
          <p:cNvGraphicFramePr/>
          <p:nvPr/>
        </p:nvGraphicFramePr>
        <p:xfrm>
          <a:off x="1754505" y="1943100"/>
          <a:ext cx="593979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20">
            <a:extLst>
              <a:ext uri="{FF2B5EF4-FFF2-40B4-BE49-F238E27FC236}">
                <a16:creationId xmlns:a16="http://schemas.microsoft.com/office/drawing/2014/main" id="{B8F88DA9-B709-8244-843A-72BE5085515E}"/>
              </a:ext>
            </a:extLst>
          </p:cNvPr>
          <p:cNvGraphicFramePr/>
          <p:nvPr/>
        </p:nvGraphicFramePr>
        <p:xfrm>
          <a:off x="1906905" y="2095500"/>
          <a:ext cx="593979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5E87D5E7-CAB2-CD4C-8720-95834B026B84}"/>
              </a:ext>
            </a:extLst>
          </p:cNvPr>
          <p:cNvGraphicFramePr>
            <a:graphicFrameLocks noGrp="1"/>
          </p:cNvGraphicFramePr>
          <p:nvPr/>
        </p:nvGraphicFramePr>
        <p:xfrm>
          <a:off x="830796" y="1244631"/>
          <a:ext cx="7787207" cy="2163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147">
                  <a:extLst>
                    <a:ext uri="{9D8B030D-6E8A-4147-A177-3AD203B41FA5}">
                      <a16:colId xmlns:a16="http://schemas.microsoft.com/office/drawing/2014/main" val="3212685369"/>
                    </a:ext>
                  </a:extLst>
                </a:gridCol>
                <a:gridCol w="544755">
                  <a:extLst>
                    <a:ext uri="{9D8B030D-6E8A-4147-A177-3AD203B41FA5}">
                      <a16:colId xmlns:a16="http://schemas.microsoft.com/office/drawing/2014/main" val="840431235"/>
                    </a:ext>
                  </a:extLst>
                </a:gridCol>
                <a:gridCol w="544755">
                  <a:extLst>
                    <a:ext uri="{9D8B030D-6E8A-4147-A177-3AD203B41FA5}">
                      <a16:colId xmlns:a16="http://schemas.microsoft.com/office/drawing/2014/main" val="3046837302"/>
                    </a:ext>
                  </a:extLst>
                </a:gridCol>
                <a:gridCol w="544755">
                  <a:extLst>
                    <a:ext uri="{9D8B030D-6E8A-4147-A177-3AD203B41FA5}">
                      <a16:colId xmlns:a16="http://schemas.microsoft.com/office/drawing/2014/main" val="81901530"/>
                    </a:ext>
                  </a:extLst>
                </a:gridCol>
                <a:gridCol w="544755">
                  <a:extLst>
                    <a:ext uri="{9D8B030D-6E8A-4147-A177-3AD203B41FA5}">
                      <a16:colId xmlns:a16="http://schemas.microsoft.com/office/drawing/2014/main" val="1793178460"/>
                    </a:ext>
                  </a:extLst>
                </a:gridCol>
                <a:gridCol w="544755">
                  <a:extLst>
                    <a:ext uri="{9D8B030D-6E8A-4147-A177-3AD203B41FA5}">
                      <a16:colId xmlns:a16="http://schemas.microsoft.com/office/drawing/2014/main" val="302721199"/>
                    </a:ext>
                  </a:extLst>
                </a:gridCol>
                <a:gridCol w="544755">
                  <a:extLst>
                    <a:ext uri="{9D8B030D-6E8A-4147-A177-3AD203B41FA5}">
                      <a16:colId xmlns:a16="http://schemas.microsoft.com/office/drawing/2014/main" val="83203057"/>
                    </a:ext>
                  </a:extLst>
                </a:gridCol>
                <a:gridCol w="544755">
                  <a:extLst>
                    <a:ext uri="{9D8B030D-6E8A-4147-A177-3AD203B41FA5}">
                      <a16:colId xmlns:a16="http://schemas.microsoft.com/office/drawing/2014/main" val="542068982"/>
                    </a:ext>
                  </a:extLst>
                </a:gridCol>
                <a:gridCol w="544755">
                  <a:extLst>
                    <a:ext uri="{9D8B030D-6E8A-4147-A177-3AD203B41FA5}">
                      <a16:colId xmlns:a16="http://schemas.microsoft.com/office/drawing/2014/main" val="100466747"/>
                    </a:ext>
                  </a:extLst>
                </a:gridCol>
                <a:gridCol w="544755">
                  <a:extLst>
                    <a:ext uri="{9D8B030D-6E8A-4147-A177-3AD203B41FA5}">
                      <a16:colId xmlns:a16="http://schemas.microsoft.com/office/drawing/2014/main" val="3938052269"/>
                    </a:ext>
                  </a:extLst>
                </a:gridCol>
                <a:gridCol w="544755">
                  <a:extLst>
                    <a:ext uri="{9D8B030D-6E8A-4147-A177-3AD203B41FA5}">
                      <a16:colId xmlns:a16="http://schemas.microsoft.com/office/drawing/2014/main" val="1442109815"/>
                    </a:ext>
                  </a:extLst>
                </a:gridCol>
                <a:gridCol w="544755">
                  <a:extLst>
                    <a:ext uri="{9D8B030D-6E8A-4147-A177-3AD203B41FA5}">
                      <a16:colId xmlns:a16="http://schemas.microsoft.com/office/drawing/2014/main" val="4169525258"/>
                    </a:ext>
                  </a:extLst>
                </a:gridCol>
                <a:gridCol w="544755">
                  <a:extLst>
                    <a:ext uri="{9D8B030D-6E8A-4147-A177-3AD203B41FA5}">
                      <a16:colId xmlns:a16="http://schemas.microsoft.com/office/drawing/2014/main" val="1476244923"/>
                    </a:ext>
                  </a:extLst>
                </a:gridCol>
              </a:tblGrid>
              <a:tr h="12104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Nazwa strefy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Symbol klasy wynikowej – ochrona zdrowia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120764"/>
                  </a:ext>
                </a:extLst>
              </a:tr>
              <a:tr h="4652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</a:t>
                      </a:r>
                      <a:r>
                        <a:rPr lang="pl-PL" sz="14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lang="pl-PL" sz="14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pl-PL" sz="14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pl-PL" sz="14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pl-PL" sz="14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PM10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Pb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B(a)P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PM2,5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7916193"/>
                  </a:ext>
                </a:extLst>
              </a:tr>
              <a:tr h="465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strefa śląska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D2*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C1*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8802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938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6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/>
          <p:nvPr/>
        </p:nvGraphicFramePr>
        <p:xfrm>
          <a:off x="2033587" y="1809115"/>
          <a:ext cx="5076825" cy="323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0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/>
          <p:nvPr/>
        </p:nvGraphicFramePr>
        <p:xfrm>
          <a:off x="1602105" y="1790700"/>
          <a:ext cx="593979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20">
            <a:extLst>
              <a:ext uri="{FF2B5EF4-FFF2-40B4-BE49-F238E27FC236}">
                <a16:creationId xmlns:a16="http://schemas.microsoft.com/office/drawing/2014/main" id="{5ABE8FF0-D870-5949-8E4C-8B2A48D505A5}"/>
              </a:ext>
            </a:extLst>
          </p:cNvPr>
          <p:cNvGraphicFramePr/>
          <p:nvPr/>
        </p:nvGraphicFramePr>
        <p:xfrm>
          <a:off x="1754505" y="1943100"/>
          <a:ext cx="593979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20">
            <a:extLst>
              <a:ext uri="{FF2B5EF4-FFF2-40B4-BE49-F238E27FC236}">
                <a16:creationId xmlns:a16="http://schemas.microsoft.com/office/drawing/2014/main" id="{B8F88DA9-B709-8244-843A-72BE5085515E}"/>
              </a:ext>
            </a:extLst>
          </p:cNvPr>
          <p:cNvGraphicFramePr/>
          <p:nvPr/>
        </p:nvGraphicFramePr>
        <p:xfrm>
          <a:off x="1906905" y="2095500"/>
          <a:ext cx="593979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Obraz 9" descr="Obraz zawierający mapa&#10;&#10;Opis wygenerowany automatycznie">
            <a:extLst>
              <a:ext uri="{FF2B5EF4-FFF2-40B4-BE49-F238E27FC236}">
                <a16:creationId xmlns:a16="http://schemas.microsoft.com/office/drawing/2014/main" id="{4229B77C-39E1-E140-A91C-8B8F1974D66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4" y="629072"/>
            <a:ext cx="4820171" cy="5904656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F2069814-5065-9149-BFD1-5FB4A927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708" y="-70048"/>
            <a:ext cx="6515187" cy="788640"/>
          </a:xfrm>
        </p:spPr>
        <p:txBody>
          <a:bodyPr/>
          <a:lstStyle/>
          <a:p>
            <a:r>
              <a:rPr lang="pl-PL" sz="2800" b="1" dirty="0">
                <a:solidFill>
                  <a:schemeClr val="tx2"/>
                </a:solidFill>
              </a:rPr>
              <a:t>Jakość powietrza – monitoring – PM10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BF755C1-E27B-E14E-8F5C-8160DBBE4D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36" y="712002"/>
            <a:ext cx="4029684" cy="523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52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BBAECBAA-8C1B-4889-A7A3-D447E077D8EF}"/>
              </a:ext>
            </a:extLst>
          </p:cNvPr>
          <p:cNvSpPr txBox="1"/>
          <p:nvPr/>
        </p:nvSpPr>
        <p:spPr>
          <a:xfrm>
            <a:off x="380822" y="1268760"/>
            <a:ext cx="7787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+mn-cs"/>
            </a:endParaRPr>
          </a:p>
        </p:txBody>
      </p:sp>
      <p:graphicFrame>
        <p:nvGraphicFramePr>
          <p:cNvPr id="4" name="Chart 16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/>
          <p:nvPr/>
        </p:nvGraphicFramePr>
        <p:xfrm>
          <a:off x="2033587" y="1809115"/>
          <a:ext cx="5076825" cy="323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0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/>
          <p:nvPr/>
        </p:nvGraphicFramePr>
        <p:xfrm>
          <a:off x="457200" y="1809115"/>
          <a:ext cx="593979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20">
            <a:extLst>
              <a:ext uri="{FF2B5EF4-FFF2-40B4-BE49-F238E27FC236}">
                <a16:creationId xmlns:a16="http://schemas.microsoft.com/office/drawing/2014/main" id="{5ABE8FF0-D870-5949-8E4C-8B2A48D505A5}"/>
              </a:ext>
            </a:extLst>
          </p:cNvPr>
          <p:cNvGraphicFramePr/>
          <p:nvPr/>
        </p:nvGraphicFramePr>
        <p:xfrm>
          <a:off x="1754505" y="1943100"/>
          <a:ext cx="593979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20">
            <a:extLst>
              <a:ext uri="{FF2B5EF4-FFF2-40B4-BE49-F238E27FC236}">
                <a16:creationId xmlns:a16="http://schemas.microsoft.com/office/drawing/2014/main" id="{B8F88DA9-B709-8244-843A-72BE5085515E}"/>
              </a:ext>
            </a:extLst>
          </p:cNvPr>
          <p:cNvGraphicFramePr/>
          <p:nvPr/>
        </p:nvGraphicFramePr>
        <p:xfrm>
          <a:off x="1906905" y="2095500"/>
          <a:ext cx="593979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Obraz 10" descr="Obraz zawierający mapa&#10;&#10;Opis wygenerowany automatycznie">
            <a:extLst>
              <a:ext uri="{FF2B5EF4-FFF2-40B4-BE49-F238E27FC236}">
                <a16:creationId xmlns:a16="http://schemas.microsoft.com/office/drawing/2014/main" id="{EB2876D6-781B-514C-9929-9A4F0F56591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88"/>
            <a:ext cx="4864278" cy="5987067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CE7FC6AD-3C74-D341-B5FE-0231E1F0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0"/>
            <a:ext cx="6300192" cy="788640"/>
          </a:xfrm>
        </p:spPr>
        <p:txBody>
          <a:bodyPr/>
          <a:lstStyle/>
          <a:p>
            <a:r>
              <a:rPr lang="pl-PL" sz="2800" b="1" dirty="0">
                <a:solidFill>
                  <a:schemeClr val="tx2"/>
                </a:solidFill>
              </a:rPr>
              <a:t>Jakość powietrza – monitoring – PM2,5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2C95E93-0A14-954C-B115-2CB57FCD51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78" y="895350"/>
            <a:ext cx="4028202" cy="52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43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BBAECBAA-8C1B-4889-A7A3-D447E077D8EF}"/>
              </a:ext>
            </a:extLst>
          </p:cNvPr>
          <p:cNvSpPr txBox="1"/>
          <p:nvPr/>
        </p:nvSpPr>
        <p:spPr>
          <a:xfrm>
            <a:off x="380822" y="1268760"/>
            <a:ext cx="7787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+mn-cs"/>
            </a:endParaRPr>
          </a:p>
        </p:txBody>
      </p:sp>
      <p:graphicFrame>
        <p:nvGraphicFramePr>
          <p:cNvPr id="4" name="Chart 16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/>
          <p:nvPr/>
        </p:nvGraphicFramePr>
        <p:xfrm>
          <a:off x="2033587" y="1809115"/>
          <a:ext cx="5076825" cy="323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0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/>
          <p:nvPr/>
        </p:nvGraphicFramePr>
        <p:xfrm>
          <a:off x="1602105" y="1827137"/>
          <a:ext cx="593979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20">
            <a:extLst>
              <a:ext uri="{FF2B5EF4-FFF2-40B4-BE49-F238E27FC236}">
                <a16:creationId xmlns:a16="http://schemas.microsoft.com/office/drawing/2014/main" id="{5ABE8FF0-D870-5949-8E4C-8B2A48D505A5}"/>
              </a:ext>
            </a:extLst>
          </p:cNvPr>
          <p:cNvGraphicFramePr/>
          <p:nvPr/>
        </p:nvGraphicFramePr>
        <p:xfrm>
          <a:off x="1754505" y="1943100"/>
          <a:ext cx="593979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20">
            <a:extLst>
              <a:ext uri="{FF2B5EF4-FFF2-40B4-BE49-F238E27FC236}">
                <a16:creationId xmlns:a16="http://schemas.microsoft.com/office/drawing/2014/main" id="{B8F88DA9-B709-8244-843A-72BE5085515E}"/>
              </a:ext>
            </a:extLst>
          </p:cNvPr>
          <p:cNvGraphicFramePr/>
          <p:nvPr/>
        </p:nvGraphicFramePr>
        <p:xfrm>
          <a:off x="1906905" y="2095500"/>
          <a:ext cx="593979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Obraz 9" descr="Obraz zawierający mapa&#10;&#10;Opis wygenerowany automatycznie">
            <a:extLst>
              <a:ext uri="{FF2B5EF4-FFF2-40B4-BE49-F238E27FC236}">
                <a16:creationId xmlns:a16="http://schemas.microsoft.com/office/drawing/2014/main" id="{CDFB84F9-B9AE-494E-9CDB-DB5C259F121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" y="588752"/>
            <a:ext cx="4897343" cy="5976664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DDEBE1F4-8C00-CB46-9C40-D3899195B815}"/>
              </a:ext>
            </a:extLst>
          </p:cNvPr>
          <p:cNvSpPr txBox="1">
            <a:spLocks/>
          </p:cNvSpPr>
          <p:nvPr/>
        </p:nvSpPr>
        <p:spPr bwMode="auto">
          <a:xfrm>
            <a:off x="1461742" y="-127909"/>
            <a:ext cx="6361860" cy="7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800" b="1" dirty="0">
                <a:solidFill>
                  <a:schemeClr val="tx2"/>
                </a:solidFill>
              </a:rPr>
              <a:t>Jakość powietrza – monitoring – B(a)P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C3372A-732C-1B46-90D2-2F3E552046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60" y="588752"/>
            <a:ext cx="4203873" cy="560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50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8CB2FD-B299-4BDB-BCEF-277D87A1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724" y="15364"/>
            <a:ext cx="6342460" cy="788640"/>
          </a:xfrm>
        </p:spPr>
        <p:txBody>
          <a:bodyPr/>
          <a:lstStyle/>
          <a:p>
            <a:r>
              <a:rPr lang="pl-PL" sz="2800" b="1" dirty="0">
                <a:solidFill>
                  <a:schemeClr val="tx2"/>
                </a:solidFill>
              </a:rPr>
              <a:t>Jakość powietrza – monitoring – O</a:t>
            </a:r>
            <a:r>
              <a:rPr lang="pl-PL" sz="2800" b="1" baseline="-250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AECBAA-8C1B-4889-A7A3-D447E077D8EF}"/>
              </a:ext>
            </a:extLst>
          </p:cNvPr>
          <p:cNvSpPr txBox="1"/>
          <p:nvPr/>
        </p:nvSpPr>
        <p:spPr>
          <a:xfrm>
            <a:off x="380822" y="1268760"/>
            <a:ext cx="7787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+mn-cs"/>
            </a:endParaRPr>
          </a:p>
        </p:txBody>
      </p:sp>
      <p:graphicFrame>
        <p:nvGraphicFramePr>
          <p:cNvPr id="4" name="Chart 16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/>
          <p:nvPr/>
        </p:nvGraphicFramePr>
        <p:xfrm>
          <a:off x="2033587" y="1809115"/>
          <a:ext cx="5076825" cy="323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0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/>
          <p:nvPr/>
        </p:nvGraphicFramePr>
        <p:xfrm>
          <a:off x="1602105" y="1790700"/>
          <a:ext cx="593979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20">
            <a:extLst>
              <a:ext uri="{FF2B5EF4-FFF2-40B4-BE49-F238E27FC236}">
                <a16:creationId xmlns:a16="http://schemas.microsoft.com/office/drawing/2014/main" id="{5ABE8FF0-D870-5949-8E4C-8B2A48D505A5}"/>
              </a:ext>
            </a:extLst>
          </p:cNvPr>
          <p:cNvGraphicFramePr/>
          <p:nvPr/>
        </p:nvGraphicFramePr>
        <p:xfrm>
          <a:off x="1754505" y="1943100"/>
          <a:ext cx="593979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20">
            <a:extLst>
              <a:ext uri="{FF2B5EF4-FFF2-40B4-BE49-F238E27FC236}">
                <a16:creationId xmlns:a16="http://schemas.microsoft.com/office/drawing/2014/main" id="{B8F88DA9-B709-8244-843A-72BE5085515E}"/>
              </a:ext>
            </a:extLst>
          </p:cNvPr>
          <p:cNvGraphicFramePr/>
          <p:nvPr/>
        </p:nvGraphicFramePr>
        <p:xfrm>
          <a:off x="1906905" y="2095500"/>
          <a:ext cx="593979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Obraz 8" descr="Obraz zawierający mapa&#10;&#10;Opis wygenerowany automatycznie">
            <a:extLst>
              <a:ext uri="{FF2B5EF4-FFF2-40B4-BE49-F238E27FC236}">
                <a16:creationId xmlns:a16="http://schemas.microsoft.com/office/drawing/2014/main" id="{2C8AC4AD-DE54-7B49-A6F0-99F37C87CAE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6" y="633188"/>
            <a:ext cx="4378995" cy="559162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062939F-8E4D-AD4A-B295-18E4341E0C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92" y="794208"/>
            <a:ext cx="4091086" cy="531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8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Ola\Desktop\slajdy CIESZLAB 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91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ytuł 1"/>
          <p:cNvSpPr txBox="1">
            <a:spLocks/>
          </p:cNvSpPr>
          <p:nvPr/>
        </p:nvSpPr>
        <p:spPr bwMode="auto">
          <a:xfrm>
            <a:off x="0" y="-72008"/>
            <a:ext cx="586814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 tIns="1368000" rIns="54000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PLAN SPOTKANIA</a:t>
            </a: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0" y="6165304"/>
            <a:ext cx="539552" cy="692696"/>
          </a:xfrm>
        </p:spPr>
        <p:txBody>
          <a:bodyPr lIns="288000" tIns="72000" rIns="0" bIns="324000"/>
          <a:lstStyle>
            <a:lvl1pPr>
              <a:defRPr/>
            </a:lvl1pPr>
          </a:lstStyle>
          <a:p>
            <a:pPr algn="l">
              <a:defRPr/>
            </a:pPr>
            <a:r>
              <a:rPr lang="pl-PL" sz="10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02.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 bwMode="auto">
          <a:xfrm>
            <a:off x="-2" y="1700808"/>
            <a:ext cx="61926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 tIns="144000" rIns="540000" bIns="0"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</a:rPr>
              <a:t>Elektromobilność – założenia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</a:rPr>
              <a:t>Wyniki prac diagnostycznych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</a:rPr>
              <a:t>Wyniki badań ankietowych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</a:rPr>
              <a:t>Dyskusja 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75000"/>
                </a:schemeClr>
              </a:buClr>
              <a:buSzPct val="160000"/>
              <a:buFont typeface="+mj-lt"/>
              <a:buAutoNum type="arabicPeriod"/>
              <a:defRPr/>
            </a:pPr>
            <a:endParaRPr lang="pl-PL" sz="2400" b="1" dirty="0">
              <a:solidFill>
                <a:srgbClr val="00469C"/>
              </a:solidFill>
              <a:latin typeface="Poppins" pitchFamily="50" charset="-18"/>
              <a:cs typeface="Poppins" pitchFamily="50" charset="-1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9312FC-40B6-49F0-AC1B-2867911CD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>
                <a:solidFill>
                  <a:schemeClr val="tx2"/>
                </a:solidFill>
              </a:rPr>
              <a:t>Rozwiązania transportowe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CC94DF-0613-41EB-92DB-8A5894718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355 km dróg powiatowych.</a:t>
            </a:r>
          </a:p>
          <a:p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Sieć kolejowa Cieszyn, Skoczów, Wisła, Zebrzydowice.</a:t>
            </a:r>
          </a:p>
          <a:p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3-4 kluczowe węzły połączeń – Cieszyn, Skoczów, Wisła, Strumień. (Zebrzydowice).</a:t>
            </a:r>
          </a:p>
          <a:p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głównych przewoźników, dysponujących 99 autobusami, których średni wiek wynosi około 15 lat.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8803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3E3436-DA73-4DC1-80DE-4CABEB83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solidFill>
                  <a:schemeClr val="tx2"/>
                </a:solidFill>
              </a:rPr>
              <a:t>Charakterystyka pojazdów</a:t>
            </a:r>
            <a:endParaRPr lang="pl-PL" b="1" dirty="0"/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6894D9C0-6512-40B6-9BA8-7C4EB1155F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40491"/>
              </p:ext>
            </p:extLst>
          </p:nvPr>
        </p:nvGraphicFramePr>
        <p:xfrm>
          <a:off x="457200" y="1600201"/>
          <a:ext cx="4330824" cy="42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5F0B0251-60AD-4381-A4D9-0A7174D79012}"/>
              </a:ext>
            </a:extLst>
          </p:cNvPr>
          <p:cNvSpPr txBox="1"/>
          <p:nvPr/>
        </p:nvSpPr>
        <p:spPr>
          <a:xfrm>
            <a:off x="4788024" y="1963795"/>
            <a:ext cx="37547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Blisko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3/4 pojazdów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zarejestrowanych w powiecie, to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samochody osobowe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Rocznie przybywa około 3 tys.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samochodów osobowych.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Ponad 60% pojazdów ma powyżej 15 lat.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Około 60% to pojazdy benzynowe.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Zaledwie 0,06% to pojazdy elektryczne (69 pojazdów)</a:t>
            </a:r>
          </a:p>
        </p:txBody>
      </p:sp>
    </p:spTree>
    <p:extLst>
      <p:ext uri="{BB962C8B-B14F-4D97-AF65-F5344CB8AC3E}">
        <p14:creationId xmlns:p14="http://schemas.microsoft.com/office/powerpoint/2010/main" val="4045410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Ola\Desktop\slajdy CIESZLAB 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13" y="0"/>
            <a:ext cx="91401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ytuł 1"/>
          <p:cNvSpPr txBox="1">
            <a:spLocks/>
          </p:cNvSpPr>
          <p:nvPr/>
        </p:nvSpPr>
        <p:spPr bwMode="auto">
          <a:xfrm>
            <a:off x="0" y="2232248"/>
            <a:ext cx="914400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6000" tIns="576000" rIns="1116000" bIns="0"/>
          <a:lstStyle/>
          <a:p>
            <a:pPr indent="-97200" algn="ctr" fontAlgn="auto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60000"/>
              <a:defRPr/>
            </a:pPr>
            <a:endParaRPr lang="pl-PL" sz="3600" b="1" dirty="0">
              <a:solidFill>
                <a:srgbClr val="00469C"/>
              </a:solidFill>
              <a:latin typeface="Poppins" pitchFamily="50" charset="-18"/>
            </a:endParaRPr>
          </a:p>
          <a:p>
            <a:pPr indent="-97200" algn="ctr" fontAlgn="auto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60000"/>
              <a:defRPr/>
            </a:pPr>
            <a:r>
              <a:rPr lang="pl-PL" sz="3600" b="1" dirty="0">
                <a:solidFill>
                  <a:srgbClr val="00469C"/>
                </a:solidFill>
                <a:latin typeface="Poppins" pitchFamily="50" charset="-18"/>
              </a:rPr>
              <a:t>Wyniki </a:t>
            </a:r>
            <a:r>
              <a:rPr lang="pl-PL" sz="3600" b="1">
                <a:solidFill>
                  <a:srgbClr val="00469C"/>
                </a:solidFill>
                <a:latin typeface="Poppins" pitchFamily="50" charset="-18"/>
              </a:rPr>
              <a:t>badania </a:t>
            </a:r>
            <a:br>
              <a:rPr lang="pl-PL" sz="3600" b="1">
                <a:solidFill>
                  <a:srgbClr val="00469C"/>
                </a:solidFill>
                <a:latin typeface="Poppins" pitchFamily="50" charset="-18"/>
              </a:rPr>
            </a:br>
            <a:r>
              <a:rPr lang="pl-PL" sz="3600" b="1">
                <a:solidFill>
                  <a:srgbClr val="00469C"/>
                </a:solidFill>
                <a:latin typeface="Poppins" pitchFamily="50" charset="-18"/>
              </a:rPr>
              <a:t>mieszkańców </a:t>
            </a:r>
            <a:r>
              <a:rPr lang="pl-PL" sz="3600" b="1" dirty="0">
                <a:solidFill>
                  <a:srgbClr val="00469C"/>
                </a:solidFill>
                <a:latin typeface="Poppins" pitchFamily="50" charset="-18"/>
              </a:rPr>
              <a:t>powiatu</a:t>
            </a: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0" y="6165304"/>
            <a:ext cx="539552" cy="692696"/>
          </a:xfrm>
        </p:spPr>
        <p:txBody>
          <a:bodyPr lIns="288000" tIns="72000" rIns="0" bIns="324000"/>
          <a:lstStyle>
            <a:lvl1pPr>
              <a:defRPr/>
            </a:lvl1pPr>
          </a:lstStyle>
          <a:p>
            <a:pPr algn="l">
              <a:defRPr/>
            </a:pPr>
            <a:r>
              <a:rPr lang="pl-PL" sz="10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172355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F4FFC55-5A24-4560-BF92-470070616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974" y="1459273"/>
            <a:ext cx="3524250" cy="3430581"/>
          </a:xfrm>
        </p:spPr>
        <p:txBody>
          <a:bodyPr/>
          <a:lstStyle/>
          <a:p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61% korzysta z samochodu codziennie. </a:t>
            </a:r>
          </a:p>
          <a:p>
            <a:endParaRPr lang="pl-PL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18% kilka razy w tygodniu. </a:t>
            </a:r>
          </a:p>
          <a:p>
            <a:endParaRPr lang="pl-PL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Przeciętny dojazd do pracy/szkoły to około 14 km w jedną stronę. </a:t>
            </a:r>
          </a:p>
          <a:p>
            <a:endParaRPr lang="pl-PL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Tylko 6,1% dojeżdżających używa pojazdów elektrycznych.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5CF7A57-1F28-4FA2-8613-4931553F0C9E}"/>
              </a:ext>
            </a:extLst>
          </p:cNvPr>
          <p:cNvSpPr txBox="1"/>
          <p:nvPr/>
        </p:nvSpPr>
        <p:spPr>
          <a:xfrm>
            <a:off x="457200" y="33921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Dojazdy do pracy i miejsca nauki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D07C8ECD-8F18-484C-89BB-01FE4EAB3AAF}"/>
              </a:ext>
            </a:extLst>
          </p:cNvPr>
          <p:cNvGraphicFramePr>
            <a:graphicFrameLocks/>
          </p:cNvGraphicFramePr>
          <p:nvPr/>
        </p:nvGraphicFramePr>
        <p:xfrm>
          <a:off x="107504" y="1052736"/>
          <a:ext cx="4941328" cy="433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7D3467E-1FC3-4295-BFDC-C814547945C1}"/>
              </a:ext>
            </a:extLst>
          </p:cNvPr>
          <p:cNvSpPr txBox="1"/>
          <p:nvPr/>
        </p:nvSpPr>
        <p:spPr>
          <a:xfrm>
            <a:off x="1979712" y="5642329"/>
            <a:ext cx="42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 badaniu udział wzięło 542 </a:t>
            </a:r>
            <a:b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mieszkańców powiatu cieszyńskiego. </a:t>
            </a:r>
          </a:p>
        </p:txBody>
      </p:sp>
    </p:spTree>
    <p:extLst>
      <p:ext uri="{BB962C8B-B14F-4D97-AF65-F5344CB8AC3E}">
        <p14:creationId xmlns:p14="http://schemas.microsoft.com/office/powerpoint/2010/main" val="616272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1F2295-C1AA-4747-9B87-34FEF9B9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charset="0"/>
              </a:rPr>
              <a:t>Pojazdy elektryczne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C5EF04B-8B1E-4CBB-A31F-2DCA9DDA793F}"/>
              </a:ext>
            </a:extLst>
          </p:cNvPr>
          <p:cNvSpPr txBox="1"/>
          <p:nvPr/>
        </p:nvSpPr>
        <p:spPr>
          <a:xfrm>
            <a:off x="457200" y="1417638"/>
            <a:ext cx="5770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79% badanych nie podróżowało do tej pory żadnym pojazdem elektrycznym.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8% podróżowało elektrycznym samochodem.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8% rowerem.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5% hulajnogą. </a:t>
            </a:r>
          </a:p>
          <a:p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Niemal wszyscy chętnie skorzystaliby z możliwości testowania elektrycznych pojazdów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w tym najchętniej: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73% samochodu.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17% roweru. </a:t>
            </a:r>
          </a:p>
          <a:p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E51EAED-1862-4587-BBB7-50BB327AE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29629"/>
            <a:ext cx="2780928" cy="278092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7982D0D-BF65-4889-9321-96F7BD648906}"/>
              </a:ext>
            </a:extLst>
          </p:cNvPr>
          <p:cNvSpPr txBox="1"/>
          <p:nvPr/>
        </p:nvSpPr>
        <p:spPr>
          <a:xfrm>
            <a:off x="457200" y="4610157"/>
            <a:ext cx="8075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Jednocześnie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3/4 badanych nie planuje zakupu elektrycznego pojazdu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</a:p>
          <a:p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Ewentualny zakup to samochód (17%) lub rower (6%). </a:t>
            </a:r>
          </a:p>
          <a:p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Czas zakupu to okres bliżej nieokreślony.</a:t>
            </a:r>
          </a:p>
          <a:p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7945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8B3D89-FE29-472E-AA1C-8D8A3A69C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charset="0"/>
              </a:rPr>
              <a:t>Postrzeganie pojazdów elektrycznych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FACCA8-5E25-4F75-998A-0F9301E74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36002"/>
            <a:ext cx="8229600" cy="47091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80%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respondentów uważa, że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odnawialne źródła energii są przyszłością motoryzacji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55%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twierdzi, że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rower elektryczny może być codziennym środkiem transportu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38% wskazuje, że rower lub skuter elektryczny stanowi realną alternatywę dla samochodów spalinowych. </a:t>
            </a:r>
          </a:p>
          <a:p>
            <a:pPr>
              <a:spcAft>
                <a:spcPts val="600"/>
              </a:spcAft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74%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jest zdania, że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samochód elektryczny stanowi realną alternatywę dla samochodów spalinowych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76%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uważa, że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samochód elektryczny jest bardziej ekologiczny od samochodów spalinowych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56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96C5D1-66F6-4536-B7E8-3BE93D62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E046EDD0-2DE3-45CF-A6D6-C2AA11C97C70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charset="0"/>
              </a:rPr>
              <a:t>W jaki sposób powiat cieszyński </a:t>
            </a:r>
            <a:br>
              <a:rPr lang="pl-PL" sz="32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charset="0"/>
              </a:rPr>
            </a:b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charset="0"/>
              </a:rPr>
              <a:t>może wspierać elektromobilność?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57617AF4-C217-42E0-928C-292D3826A4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904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Ola\Desktop\slajdy CIESZLAB 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13" y="0"/>
            <a:ext cx="91401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ytuł 1"/>
          <p:cNvSpPr txBox="1">
            <a:spLocks/>
          </p:cNvSpPr>
          <p:nvPr/>
        </p:nvSpPr>
        <p:spPr bwMode="auto">
          <a:xfrm>
            <a:off x="0" y="2232248"/>
            <a:ext cx="914400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6000" tIns="576000" rIns="1116000" bIns="0"/>
          <a:lstStyle/>
          <a:p>
            <a:pPr indent="-97200" algn="ctr" fontAlgn="auto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60000"/>
              <a:defRPr/>
            </a:pPr>
            <a:endParaRPr lang="pl-PL" sz="3600" b="1" dirty="0">
              <a:solidFill>
                <a:srgbClr val="00469C"/>
              </a:solidFill>
              <a:latin typeface="Poppins" pitchFamily="50" charset="-18"/>
            </a:endParaRPr>
          </a:p>
          <a:p>
            <a:pPr indent="-97200" algn="ctr" fontAlgn="auto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60000"/>
              <a:defRPr/>
            </a:pPr>
            <a:r>
              <a:rPr lang="pl-PL" sz="3600" b="1" dirty="0">
                <a:solidFill>
                  <a:srgbClr val="00469C"/>
                </a:solidFill>
                <a:latin typeface="Poppins" pitchFamily="50" charset="-18"/>
              </a:rPr>
              <a:t>Część warsztatowa</a:t>
            </a: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0" y="6165304"/>
            <a:ext cx="539552" cy="692696"/>
          </a:xfrm>
        </p:spPr>
        <p:txBody>
          <a:bodyPr lIns="288000" tIns="72000" rIns="0" bIns="324000"/>
          <a:lstStyle>
            <a:lvl1pPr>
              <a:defRPr/>
            </a:lvl1pPr>
          </a:lstStyle>
          <a:p>
            <a:pPr algn="l">
              <a:defRPr/>
            </a:pPr>
            <a:r>
              <a:rPr lang="pl-PL" sz="10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1855229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25A4874-A259-4D2A-BD88-437E93FE6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861048"/>
            <a:ext cx="7772400" cy="1500187"/>
          </a:xfrm>
        </p:spPr>
        <p:txBody>
          <a:bodyPr/>
          <a:lstStyle/>
          <a:p>
            <a:pPr marL="341313" lvl="1" algn="ctr" fontAlgn="auto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60000"/>
              <a:defRPr/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</a:rPr>
              <a:t>Mocne i słabe strony powiatu cieszyńskiego w zakresie aktualnych uwarunkowań transportowych.</a:t>
            </a:r>
          </a:p>
          <a:p>
            <a:pPr marL="341313" lvl="1" algn="ctr" fontAlgn="auto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60000"/>
              <a:defRPr/>
            </a:pP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50" charset="-18"/>
            </a:endParaRPr>
          </a:p>
          <a:p>
            <a:pPr marL="341313" lvl="1" algn="ctr" fontAlgn="auto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60000"/>
              <a:defRPr/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</a:rPr>
              <a:t>Jakie wyzwania stoją przed samorządem </a:t>
            </a:r>
            <a:b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</a:rPr>
            </a:b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</a:rPr>
              <a:t>w zakresie wdrażania zmian? </a:t>
            </a:r>
          </a:p>
          <a:p>
            <a:pPr marL="341313" lvl="1" algn="ctr" fontAlgn="auto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60000"/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</a:rPr>
              <a:t>Cele, działania, priorytety.</a:t>
            </a:r>
          </a:p>
          <a:p>
            <a:pPr marL="627063" lvl="1" indent="-285750" algn="ctr" fontAlgn="auto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60000"/>
              <a:buFont typeface="Arial" panose="020B0604020202020204" pitchFamily="34" charset="0"/>
              <a:buChar char="•"/>
              <a:defRPr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50" charset="-18"/>
            </a:endParaRPr>
          </a:p>
          <a:p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08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F95185-E748-4615-BD46-5943B1896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725144"/>
            <a:ext cx="7772400" cy="1500187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rozwój transportu publicznego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w oparciu o technologie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elektromobilne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rozwój infrastruktury rowerowej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w tym systemu rowerów międzygminnych lub powiatowych (w tym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elektrorowerów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);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wdrożenie działań umożliwiających redukcję emisji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 gazów cieplarnianych do atmosfery;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wykorzystanie technologii informacyjno-komunikacyjnych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 w celu zwiększenia interaktywności i wydajności infrastruktury powiatowej i jej komponentów składowych – smart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city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infrastruktura dla rozwoju elektromobilności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działania promocyjne i edukacyjne 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91C5941-4650-49B2-B9F3-F99CD76E0425}"/>
              </a:ext>
            </a:extLst>
          </p:cNvPr>
          <p:cNvSpPr txBox="1"/>
          <p:nvPr/>
        </p:nvSpPr>
        <p:spPr>
          <a:xfrm>
            <a:off x="685800" y="980728"/>
            <a:ext cx="719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+mj-lt"/>
              </a:rPr>
              <a:t>Propozycje wprowadzania zmian w zakresie:</a:t>
            </a:r>
          </a:p>
        </p:txBody>
      </p:sp>
    </p:spTree>
    <p:extLst>
      <p:ext uri="{BB962C8B-B14F-4D97-AF65-F5344CB8AC3E}">
        <p14:creationId xmlns:p14="http://schemas.microsoft.com/office/powerpoint/2010/main" val="141967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A6387A7-375A-4C5C-A7AF-E9C039C1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08720"/>
            <a:ext cx="6768752" cy="1143000"/>
          </a:xfrm>
        </p:spPr>
        <p:txBody>
          <a:bodyPr/>
          <a:lstStyle/>
          <a:p>
            <a:pPr algn="l"/>
            <a:r>
              <a:rPr lang="pl-PL" sz="28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Uwarunkowania prawne </a:t>
            </a:r>
            <a:br>
              <a:rPr lang="pl-PL" sz="28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</a:br>
            <a:r>
              <a:rPr lang="pl-PL" sz="28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rozwoju elektromobilności w Polsce </a:t>
            </a:r>
            <a:br>
              <a:rPr lang="pl-PL" sz="28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</a:br>
            <a:endParaRPr lang="pl-PL" sz="28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1A2D49-CAD0-4A12-B3A3-A84702144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988841"/>
            <a:ext cx="5328592" cy="3672408"/>
          </a:xfrm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chemeClr val="bg1">
                  <a:lumMod val="75000"/>
                </a:scheme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  <a:cs typeface="Poppins" pitchFamily="50" charset="-18"/>
              </a:rPr>
              <a:t>Dyrektywa Parlamentu Europejskiego i Rady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  <a:cs typeface="Poppins" pitchFamily="50" charset="-18"/>
              </a:rPr>
              <a:t>2014/94/UE z dnia 22 października 2014 r. w sprawie rozwoju infrastruktury paliw alternatywnych,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chemeClr val="bg1">
                  <a:lumMod val="75000"/>
                </a:scheme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  <a:cs typeface="Poppins" pitchFamily="50" charset="-18"/>
              </a:rPr>
              <a:t>Ustawa o elektromobilności i paliwach alternatywnych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  <a:cs typeface="Poppins" pitchFamily="50" charset="-18"/>
              </a:rPr>
              <a:t>(Dz. U. 2021, poz. 110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  <a:cs typeface="Poppins" pitchFamily="50" charset="-18"/>
              </a:rPr>
              <a:t>t.j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  <a:cs typeface="Poppins" pitchFamily="50" charset="-18"/>
              </a:rPr>
              <a:t>.),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chemeClr val="bg1">
                  <a:lumMod val="75000"/>
                </a:scheme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  <a:cs typeface="Poppins" pitchFamily="50" charset="-18"/>
              </a:rPr>
              <a:t>Ustawa o biokomponentach i biopaliwach ciekłych </a:t>
            </a:r>
            <a:b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  <a:cs typeface="Poppins" pitchFamily="50" charset="-18"/>
              </a:rPr>
            </a:b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  <a:cs typeface="Poppins" pitchFamily="50" charset="-18"/>
              </a:rPr>
              <a:t>(Dz. U. 2020, poz. 1233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  <a:cs typeface="Poppins" pitchFamily="50" charset="-18"/>
              </a:rPr>
              <a:t>t.j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  <a:cs typeface="Poppins" pitchFamily="50" charset="-18"/>
              </a:rPr>
              <a:t>.),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chemeClr val="bg1">
                  <a:lumMod val="75000"/>
                </a:scheme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  <a:cs typeface="Poppins" pitchFamily="50" charset="-18"/>
              </a:rPr>
              <a:t>Krajowe ramy polityki rozwoju infrastruktury paliw alternatywnych,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chemeClr val="bg1">
                  <a:lumMod val="75000"/>
                </a:scheme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  <a:cs typeface="Poppins" pitchFamily="50" charset="-18"/>
              </a:rPr>
              <a:t>Strategia na Rzecz Odpowiedzialnego Rozwoju,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chemeClr val="bg1">
                  <a:lumMod val="75000"/>
                </a:scheme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50" charset="-18"/>
                <a:cs typeface="Poppins" pitchFamily="50" charset="-18"/>
              </a:rPr>
              <a:t>Plan Rozwoju Elektromobilności w Polsce.</a:t>
            </a:r>
          </a:p>
          <a:p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59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2C128E8-1021-450F-830E-98586D325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402258"/>
            <a:ext cx="7772400" cy="150018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l-PL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Doboru optymalnych pojazdów transportu publicznego</a:t>
            </a:r>
          </a:p>
          <a:p>
            <a:pPr marL="342900" indent="-342900">
              <a:buFont typeface="+mj-lt"/>
              <a:buAutoNum type="arabicPeriod"/>
            </a:pPr>
            <a:endParaRPr lang="pl-PL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8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Lokalizacja i wybór linii autobusowych transportu publicznego i punktów ładowania</a:t>
            </a:r>
          </a:p>
          <a:p>
            <a:pPr marL="342900" indent="-342900">
              <a:buFont typeface="+mj-lt"/>
              <a:buAutoNum type="arabicPeriod"/>
            </a:pPr>
            <a:endParaRPr lang="pl-PL" sz="1800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Rozmieszczenia linii autobusowych do potrzeb mieszkańców</a:t>
            </a:r>
          </a:p>
          <a:p>
            <a:pPr marL="342900" indent="-342900">
              <a:buFont typeface="+mj-lt"/>
              <a:buAutoNum type="arabicPeriod"/>
            </a:pPr>
            <a:endParaRPr lang="pl-PL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Lokalizacja stacji i punktów ładowania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2DEE430-630C-4B26-A563-67BC150DDFBE}"/>
              </a:ext>
            </a:extLst>
          </p:cNvPr>
          <p:cNvSpPr txBox="1"/>
          <p:nvPr/>
        </p:nvSpPr>
        <p:spPr>
          <a:xfrm>
            <a:off x="673581" y="1268760"/>
            <a:ext cx="719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+mj-lt"/>
              </a:rPr>
              <a:t>Potrzeba rozwoju infrastruktury transportowej:</a:t>
            </a:r>
          </a:p>
        </p:txBody>
      </p:sp>
    </p:spTree>
    <p:extLst>
      <p:ext uri="{BB962C8B-B14F-4D97-AF65-F5344CB8AC3E}">
        <p14:creationId xmlns:p14="http://schemas.microsoft.com/office/powerpoint/2010/main" val="1806491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a\Desktop\slajdy CIESZLAB ostatni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4316"/>
            <a:ext cx="9144000" cy="686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4124517"/>
            <a:ext cx="2987824" cy="2708920"/>
          </a:xfrm>
        </p:spPr>
        <p:txBody>
          <a:bodyPr lIns="468000" rIns="504000" bIns="900000" rtlCol="0">
            <a:noAutofit/>
          </a:bodyPr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-18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adres</a:t>
            </a:r>
            <a:br>
              <a:rPr lang="pl-PL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</a:br>
            <a:r>
              <a:rPr lang="pl-PL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43-400 Cieszyn</a:t>
            </a:r>
            <a:br>
              <a:rPr lang="pl-PL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</a:br>
            <a:r>
              <a:rPr lang="pl-PL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ul. Zamkowa 3a/1</a:t>
            </a:r>
            <a:br>
              <a:rPr lang="pl-PL" dirty="0">
                <a:solidFill>
                  <a:srgbClr val="00469C"/>
                </a:solidFill>
                <a:latin typeface="Poppins Light" pitchFamily="50" charset="-18"/>
                <a:cs typeface="Poppins Light" pitchFamily="50" charset="-18"/>
              </a:rPr>
            </a:br>
            <a:br>
              <a:rPr lang="pl-PL" dirty="0">
                <a:solidFill>
                  <a:srgbClr val="00469C"/>
                </a:solidFill>
                <a:latin typeface="Poppins Light" pitchFamily="50" charset="-18"/>
                <a:cs typeface="Poppins Light" pitchFamily="50" charset="-18"/>
              </a:rPr>
            </a:br>
            <a:br>
              <a:rPr lang="pl-PL" dirty="0">
                <a:solidFill>
                  <a:srgbClr val="00469C"/>
                </a:solidFill>
                <a:latin typeface="Poppins Light" pitchFamily="50" charset="-18"/>
                <a:cs typeface="Poppins Light" pitchFamily="50" charset="-18"/>
              </a:rPr>
            </a:br>
            <a:r>
              <a:rPr lang="pl-PL" sz="20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+48 33 851 44 81</a:t>
            </a:r>
            <a:br>
              <a:rPr lang="pl-PL" sz="20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</a:br>
            <a:r>
              <a:rPr lang="pl-PL" sz="20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+48 33 851 44 82</a:t>
            </a:r>
            <a:br>
              <a:rPr lang="pl-PL" sz="20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</a:br>
            <a:br>
              <a:rPr lang="pl-PL" sz="1600" b="1" dirty="0">
                <a:solidFill>
                  <a:srgbClr val="00469C"/>
                </a:solidFill>
                <a:latin typeface="Poppins Light" pitchFamily="50" charset="-18"/>
                <a:cs typeface="Poppins Light" pitchFamily="50" charset="-18"/>
              </a:rPr>
            </a:br>
            <a:r>
              <a:rPr lang="pl-PL" sz="1200" dirty="0">
                <a:solidFill>
                  <a:srgbClr val="00469C"/>
                </a:solidFill>
                <a:latin typeface="Poppins Light" pitchFamily="50" charset="-18"/>
                <a:cs typeface="Poppins Light" pitchFamily="50" charset="-18"/>
              </a:rPr>
              <a:t>WWW.DELTAPARTNER.ORG.PL</a:t>
            </a:r>
            <a:endParaRPr lang="pl-PL" sz="1100" b="1" kern="4000" dirty="0">
              <a:solidFill>
                <a:srgbClr val="00469C"/>
              </a:solidFill>
              <a:latin typeface="Poppins Light" pitchFamily="50" charset="-18"/>
              <a:cs typeface="Poppins Light" pitchFamily="50" charset="-18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 rot="19074791">
            <a:off x="9948863" y="2892425"/>
            <a:ext cx="1871662" cy="6477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-18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pl-PL" sz="800" dirty="0">
              <a:ea typeface="+mj-ea"/>
              <a:cs typeface="+mj-cs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2953146" y="1700808"/>
            <a:ext cx="6190854" cy="1944489"/>
          </a:xfrm>
          <a:prstGeom prst="rect">
            <a:avLst/>
          </a:prstGeom>
        </p:spPr>
        <p:txBody>
          <a:bodyPr lIns="540000" tIns="72000" rIns="540000" bIns="72000">
            <a:noAutofit/>
          </a:bodyPr>
          <a:lstStyle>
            <a:lvl1pPr algn="r">
              <a:defRPr sz="3600" b="0" cap="none">
                <a:solidFill>
                  <a:schemeClr val="bg1"/>
                </a:solidFill>
                <a:latin typeface="Lato" pitchFamily="34" charset="-18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>
                <a:latin typeface="Poppins" pitchFamily="50" charset="-18"/>
                <a:ea typeface="+mj-ea"/>
                <a:cs typeface="Poppins" pitchFamily="50" charset="-18"/>
              </a:rPr>
              <a:t>Dziękujemy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>
                <a:latin typeface="Poppins" pitchFamily="50" charset="-18"/>
                <a:ea typeface="+mj-ea"/>
                <a:cs typeface="Poppins" pitchFamily="50" charset="-18"/>
              </a:rPr>
              <a:t>Państwu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>
                <a:latin typeface="Poppins" pitchFamily="50" charset="-18"/>
                <a:ea typeface="+mj-ea"/>
                <a:cs typeface="Poppins" pitchFamily="50" charset="-18"/>
              </a:rPr>
              <a:t>za uwagę</a:t>
            </a:r>
          </a:p>
        </p:txBody>
      </p:sp>
      <p:sp>
        <p:nvSpPr>
          <p:cNvPr id="9" name="Prostokąt 8"/>
          <p:cNvSpPr/>
          <p:nvPr/>
        </p:nvSpPr>
        <p:spPr>
          <a:xfrm>
            <a:off x="2952328" y="5256783"/>
            <a:ext cx="6191672" cy="2139895"/>
          </a:xfrm>
          <a:prstGeom prst="rect">
            <a:avLst/>
          </a:prstGeom>
          <a:noFill/>
        </p:spPr>
        <p:txBody>
          <a:bodyPr wrap="square" lIns="0" tIns="0" rIns="720000" bIns="900000">
            <a:spAutoFit/>
          </a:bodyPr>
          <a:lstStyle/>
          <a:p>
            <a:pPr algn="r" defTabSz="0"/>
            <a:r>
              <a:rPr lang="pl-PL" sz="1600" b="1" dirty="0">
                <a:solidFill>
                  <a:schemeClr val="bg1"/>
                </a:solidFill>
              </a:rPr>
              <a:t>Adam Dzida   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Eko-Precyzja</a:t>
            </a:r>
          </a:p>
          <a:p>
            <a:pPr algn="r" defTabSz="0"/>
            <a:endParaRPr lang="pl-PL" sz="1600" b="1" dirty="0">
              <a:solidFill>
                <a:schemeClr val="bg1"/>
              </a:solidFill>
            </a:endParaRPr>
          </a:p>
          <a:p>
            <a:pPr algn="r" defTabSz="0"/>
            <a:r>
              <a:rPr lang="pl-PL" sz="1600" b="1" dirty="0">
                <a:solidFill>
                  <a:schemeClr val="bg1"/>
                </a:solidFill>
              </a:rPr>
              <a:t>Dawid Zieliński   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SWIG Delta Partner</a:t>
            </a:r>
            <a:r>
              <a:rPr lang="pl-PL" sz="160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Ola\Desktop\slajdy CIESZLAB 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91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ytuł 1"/>
          <p:cNvSpPr txBox="1">
            <a:spLocks/>
          </p:cNvSpPr>
          <p:nvPr/>
        </p:nvSpPr>
        <p:spPr bwMode="auto">
          <a:xfrm>
            <a:off x="26653" y="9790"/>
            <a:ext cx="586814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 tIns="1368000" rIns="540000" bIns="0"/>
          <a:lstStyle/>
          <a:p>
            <a:pPr defTabSz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Kluczowe założenia</a:t>
            </a: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0" y="6165304"/>
            <a:ext cx="539552" cy="692696"/>
          </a:xfrm>
        </p:spPr>
        <p:txBody>
          <a:bodyPr lIns="288000" tIns="72000" rIns="0" bIns="324000"/>
          <a:lstStyle>
            <a:lvl1pPr>
              <a:defRPr/>
            </a:lvl1pPr>
          </a:lstStyle>
          <a:p>
            <a:pPr algn="l">
              <a:defRPr/>
            </a:pPr>
            <a:r>
              <a:rPr lang="pl-PL" sz="10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02.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 bwMode="auto">
          <a:xfrm>
            <a:off x="26653" y="2024844"/>
            <a:ext cx="61926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144000" rIns="540000" bIns="0"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Dostosowanie do europejskich norm i rozwiązań prawnych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Dostosowanie do nowych norm środowiskowych (poprawa jakości powietrza, wody, redukcja zanieczyszczeń)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Wykorzystanie możliwości rynku elektromobilności (potencjał wzrostu, nowa gałąź)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Alternatywa dla pojazdów spalinowych (ograniczenie transportu indywidualnego, transport </a:t>
            </a:r>
            <a:r>
              <a:rPr lang="pl-PL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uwspólniony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Modernizacja i szersze wykorzystanie rynku energetycznego kraju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75000"/>
                </a:schemeClr>
              </a:buClr>
              <a:buSzPct val="160000"/>
              <a:buFont typeface="+mj-lt"/>
              <a:buAutoNum type="arabicPeriod"/>
              <a:defRPr/>
            </a:pP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Poppins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6348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Ola\Desktop\slajdy CIESZLAB 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91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ytuł 1"/>
          <p:cNvSpPr txBox="1">
            <a:spLocks/>
          </p:cNvSpPr>
          <p:nvPr/>
        </p:nvSpPr>
        <p:spPr bwMode="auto">
          <a:xfrm>
            <a:off x="26653" y="9790"/>
            <a:ext cx="5868144" cy="154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 tIns="1080000" rIns="540000" bIns="0"/>
          <a:lstStyle/>
          <a:p>
            <a:pPr defTabSz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Rola instytucji publicznych </a:t>
            </a: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0" y="6165304"/>
            <a:ext cx="539552" cy="692696"/>
          </a:xfrm>
        </p:spPr>
        <p:txBody>
          <a:bodyPr lIns="288000" tIns="72000" rIns="0" bIns="324000"/>
          <a:lstStyle>
            <a:lvl1pPr>
              <a:defRPr/>
            </a:lvl1pPr>
          </a:lstStyle>
          <a:p>
            <a:pPr algn="l">
              <a:defRPr/>
            </a:pPr>
            <a:r>
              <a:rPr lang="pl-PL" sz="10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02.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 bwMode="auto">
          <a:xfrm>
            <a:off x="36014" y="1738796"/>
            <a:ext cx="6192688" cy="423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144000" rIns="540000" bIns="0"/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popularyzacja rozwiązań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 – zakup pojazdów elektrycznych,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system zachęt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– finansowych i niefinansowych dla odbiorców,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wsparcie rynku technologicznego i współpracy nauki i biznesu,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rozwój infrastruktury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– drogowej, telekomunikacyjnej, energetycznej,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rozwój sieci punktów ładowania pojazdów,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wsparcie synergii między sektorem energetyki, transportu i telekomunikacji. 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60000"/>
              <a:buFont typeface="+mj-lt"/>
              <a:buAutoNum type="arabicPeriod"/>
              <a:defRPr/>
            </a:pP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Poppins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8587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Ola\Desktop\slajdy CIESZLAB 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91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ytuł 1"/>
          <p:cNvSpPr txBox="1">
            <a:spLocks/>
          </p:cNvSpPr>
          <p:nvPr/>
        </p:nvSpPr>
        <p:spPr bwMode="auto">
          <a:xfrm>
            <a:off x="26653" y="9790"/>
            <a:ext cx="5868144" cy="154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 tIns="1080000" rIns="540000" bIns="0"/>
          <a:lstStyle/>
          <a:p>
            <a:pPr defTabSz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Cele Strategii  </a:t>
            </a: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0" y="6165304"/>
            <a:ext cx="539552" cy="692696"/>
          </a:xfrm>
        </p:spPr>
        <p:txBody>
          <a:bodyPr lIns="288000" tIns="72000" rIns="0" bIns="324000"/>
          <a:lstStyle>
            <a:lvl1pPr>
              <a:defRPr/>
            </a:lvl1pPr>
          </a:lstStyle>
          <a:p>
            <a:pPr algn="l">
              <a:defRPr/>
            </a:pPr>
            <a:r>
              <a:rPr lang="pl-PL" sz="10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02.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 bwMode="auto">
          <a:xfrm>
            <a:off x="26653" y="1566582"/>
            <a:ext cx="6192688" cy="416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144000" rIns="540000" bIns="0"/>
          <a:lstStyle/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rozwój transportu publicznego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w oparciu </a:t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o technologie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elektromobilne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rozwój infrastruktury rowerowej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w tym systemu rowerów międzygminnych lub powiatowych </a:t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(w tym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elektrorowerów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);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wdrożenie działań umożliwiających redukcję emisji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 gazów cieplarnianych do atmosfery;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wykorzystanie technologii informacyjno-komunikacyjnych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 w celu zwiększenia interaktywności i wydajności infrastruktury powiatowej i jej komponentów składowych – smart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city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Times New Roman" panose="02020603050405020304" pitchFamily="18" charset="0"/>
              </a:rPr>
              <a:t>.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75000"/>
                </a:schemeClr>
              </a:buClr>
              <a:buSzPct val="160000"/>
              <a:buFont typeface="+mj-lt"/>
              <a:buAutoNum type="arabicPeriod"/>
              <a:defRPr/>
            </a:pP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Poppins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9998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Ola\Desktop\slajdy CIESZLAB 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13" y="0"/>
            <a:ext cx="91401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ytuł 1"/>
          <p:cNvSpPr txBox="1">
            <a:spLocks/>
          </p:cNvSpPr>
          <p:nvPr/>
        </p:nvSpPr>
        <p:spPr bwMode="auto">
          <a:xfrm>
            <a:off x="0" y="2232248"/>
            <a:ext cx="914400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6000" tIns="576000" rIns="540000" bIns="0"/>
          <a:lstStyle/>
          <a:p>
            <a:pPr indent="-97200" algn="ctr" fontAlgn="auto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60000"/>
              <a:defRPr/>
            </a:pPr>
            <a:endParaRPr lang="pl-PL" sz="3600" b="1" dirty="0">
              <a:solidFill>
                <a:srgbClr val="00469C"/>
              </a:solidFill>
              <a:latin typeface="Poppins" pitchFamily="50" charset="-18"/>
            </a:endParaRPr>
          </a:p>
          <a:p>
            <a:pPr indent="-97200" algn="ctr" fontAlgn="auto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60000"/>
              <a:defRPr/>
            </a:pPr>
            <a:r>
              <a:rPr lang="pl-PL" sz="3600" b="1" dirty="0">
                <a:solidFill>
                  <a:srgbClr val="00469C"/>
                </a:solidFill>
                <a:latin typeface="Poppins" pitchFamily="50" charset="-18"/>
              </a:rPr>
              <a:t>Wyniki prac diagnostycznych</a:t>
            </a: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0" y="6165304"/>
            <a:ext cx="539552" cy="692696"/>
          </a:xfrm>
        </p:spPr>
        <p:txBody>
          <a:bodyPr lIns="288000" tIns="72000" rIns="0" bIns="324000"/>
          <a:lstStyle>
            <a:lvl1pPr>
              <a:defRPr/>
            </a:lvl1pPr>
          </a:lstStyle>
          <a:p>
            <a:pPr algn="l">
              <a:defRPr/>
            </a:pPr>
            <a:r>
              <a:rPr lang="pl-PL" sz="1000" b="1" dirty="0">
                <a:solidFill>
                  <a:srgbClr val="00469C"/>
                </a:solidFill>
                <a:latin typeface="Poppins" pitchFamily="50" charset="-18"/>
                <a:cs typeface="Poppins" pitchFamily="50" charset="-18"/>
              </a:rPr>
              <a:t>04.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8CB2FD-B299-4BDB-BCEF-277D87A1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pl-PL" sz="2800" b="1" dirty="0">
                <a:solidFill>
                  <a:schemeClr val="tx2"/>
                </a:solidFill>
              </a:rPr>
              <a:t>Wyniki inwentaryzacji emisji na terenie powiatu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AECBAA-8C1B-4889-A7A3-D447E077D8EF}"/>
              </a:ext>
            </a:extLst>
          </p:cNvPr>
          <p:cNvSpPr txBox="1"/>
          <p:nvPr/>
        </p:nvSpPr>
        <p:spPr>
          <a:xfrm>
            <a:off x="179512" y="764704"/>
            <a:ext cx="835292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Na potrzeby tworzonego dokumentu przeprowadzono także inwentaryzację:</a:t>
            </a:r>
          </a:p>
          <a:p>
            <a:pPr algn="just"/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Zużycia energii,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Tlenku węgla (IV) CO</a:t>
            </a:r>
            <a:r>
              <a:rPr lang="pl-PL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2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Tlenku węgla (II) CO,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Tlenku siarki (IV) SO</a:t>
            </a:r>
            <a:r>
              <a:rPr lang="pl-PL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2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 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Tlenków azotu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NOx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Pyłu zawieszonego PM10,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Pyłu zawieszone PM2,5,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Benzo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(a)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pirenu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 B(a)P.</a:t>
            </a:r>
          </a:p>
          <a:p>
            <a:pPr algn="just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Inwentaryzację przeprowadzono dla sektorów:</a:t>
            </a:r>
          </a:p>
          <a:p>
            <a:pPr algn="just"/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Budownictwo mieszkaniowe,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Budynki użyteczności publicznej,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Oświetlenie drogowe,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Przedsiębiorstwa i usługi,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Transport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Transport osób publiczny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Przemysł.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17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8CB2FD-B299-4BDB-BCEF-277D87A1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0" y="260648"/>
            <a:ext cx="8862156" cy="1143000"/>
          </a:xfrm>
        </p:spPr>
        <p:txBody>
          <a:bodyPr/>
          <a:lstStyle/>
          <a:p>
            <a:r>
              <a:rPr lang="pl-PL" sz="2800" b="1" dirty="0">
                <a:solidFill>
                  <a:schemeClr val="tx2"/>
                </a:solidFill>
              </a:rPr>
              <a:t>Wyniki inwentaryzacji emisji na terenie powiatu - sektory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AECBAA-8C1B-4889-A7A3-D447E077D8EF}"/>
              </a:ext>
            </a:extLst>
          </p:cNvPr>
          <p:cNvSpPr txBox="1"/>
          <p:nvPr/>
        </p:nvSpPr>
        <p:spPr>
          <a:xfrm>
            <a:off x="395536" y="1268760"/>
            <a:ext cx="7787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+mn-cs"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56C89C0-4ABE-EE42-AE47-ECBFF1977D00}"/>
              </a:ext>
            </a:extLst>
          </p:cNvPr>
          <p:cNvGraphicFramePr/>
          <p:nvPr/>
        </p:nvGraphicFramePr>
        <p:xfrm>
          <a:off x="827584" y="1264196"/>
          <a:ext cx="6696744" cy="446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/>
          <p:nvPr/>
        </p:nvGraphicFramePr>
        <p:xfrm>
          <a:off x="1602105" y="1809115"/>
          <a:ext cx="5939790" cy="323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439632"/>
              </p:ext>
            </p:extLst>
          </p:nvPr>
        </p:nvGraphicFramePr>
        <p:xfrm>
          <a:off x="827584" y="1264196"/>
          <a:ext cx="7488832" cy="446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0365774"/>
      </p:ext>
    </p:extLst>
  </p:cSld>
  <p:clrMapOvr>
    <a:masterClrMapping/>
  </p:clrMapOvr>
</p:sld>
</file>

<file path=ppt/theme/theme1.xml><?xml version="1.0" encoding="utf-8"?>
<a:theme xmlns:a="http://schemas.openxmlformats.org/drawingml/2006/main" name="Szablon_prezentacja PP_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Popins"/>
        <a:ea typeface=""/>
        <a:cs typeface=""/>
      </a:majorFont>
      <a:minorFont>
        <a:latin typeface="Popi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3004</TotalTime>
  <Words>1411</Words>
  <Application>Microsoft Office PowerPoint</Application>
  <PresentationFormat>Pokaz na ekranie (4:3)</PresentationFormat>
  <Paragraphs>304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Lato</vt:lpstr>
      <vt:lpstr>Popins</vt:lpstr>
      <vt:lpstr>Poppins</vt:lpstr>
      <vt:lpstr>Poppins Light</vt:lpstr>
      <vt:lpstr>Symbol</vt:lpstr>
      <vt:lpstr>Szablon_prezentacja PP_2</vt:lpstr>
      <vt:lpstr>Prezentacja programu PowerPoint</vt:lpstr>
      <vt:lpstr>Prezentacja programu PowerPoint</vt:lpstr>
      <vt:lpstr>Uwarunkowania prawne  rozwoju elektromobilności w Polsce  </vt:lpstr>
      <vt:lpstr>Prezentacja programu PowerPoint</vt:lpstr>
      <vt:lpstr>Prezentacja programu PowerPoint</vt:lpstr>
      <vt:lpstr>Prezentacja programu PowerPoint</vt:lpstr>
      <vt:lpstr>Prezentacja programu PowerPoint</vt:lpstr>
      <vt:lpstr>Wyniki inwentaryzacji emisji na terenie powiatu</vt:lpstr>
      <vt:lpstr>Wyniki inwentaryzacji emisji na terenie powiatu - sektory</vt:lpstr>
      <vt:lpstr>Wyniki inwentaryzacji emisji na terenie powiatu - sektory</vt:lpstr>
      <vt:lpstr>Wyniki inwentaryzacji emisji na terenie powiatu - paliwa</vt:lpstr>
      <vt:lpstr>Wyniki inwentaryzacji emisji na terenie powiatu - paliwa</vt:lpstr>
      <vt:lpstr>Wyniki inwentaryzacji emisji na terenie powiatu - transport</vt:lpstr>
      <vt:lpstr>Jakość powietrza - monitoring</vt:lpstr>
      <vt:lpstr>Jakość powietrza - monitoring</vt:lpstr>
      <vt:lpstr>Jakość powietrza – monitoring – PM10</vt:lpstr>
      <vt:lpstr>Jakość powietrza – monitoring – PM2,5</vt:lpstr>
      <vt:lpstr>Prezentacja programu PowerPoint</vt:lpstr>
      <vt:lpstr>Jakość powietrza – monitoring – O3</vt:lpstr>
      <vt:lpstr>Rozwiązania transportowe</vt:lpstr>
      <vt:lpstr>Charakterystyka pojazdów</vt:lpstr>
      <vt:lpstr>Prezentacja programu PowerPoint</vt:lpstr>
      <vt:lpstr>Prezentacja programu PowerPoint</vt:lpstr>
      <vt:lpstr>Pojazdy elektryczne</vt:lpstr>
      <vt:lpstr>Postrzeganie pojazdów elektrycznych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adres 43-400 Cieszyn ul. Zamkowa 3a/1   +48 33 851 44 81 +48 33 851 44 82  WWW.DELTAPARTNER.ORG.PL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Delta PARTNER 2020</dc:title>
  <dc:creator>Ola</dc:creator>
  <cp:lastModifiedBy>Ewa Chrapek</cp:lastModifiedBy>
  <cp:revision>250</cp:revision>
  <dcterms:created xsi:type="dcterms:W3CDTF">2020-06-03T19:17:54Z</dcterms:created>
  <dcterms:modified xsi:type="dcterms:W3CDTF">2021-03-22T08:21:44Z</dcterms:modified>
</cp:coreProperties>
</file>